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25" r:id="rId2"/>
    <p:sldId id="319" r:id="rId3"/>
    <p:sldId id="320" r:id="rId4"/>
    <p:sldId id="326" r:id="rId5"/>
    <p:sldId id="321" r:id="rId6"/>
    <p:sldId id="322" r:id="rId7"/>
    <p:sldId id="301" r:id="rId8"/>
    <p:sldId id="323" r:id="rId9"/>
    <p:sldId id="324" r:id="rId10"/>
    <p:sldId id="302" r:id="rId11"/>
    <p:sldId id="312" r:id="rId12"/>
    <p:sldId id="314" r:id="rId13"/>
    <p:sldId id="315" r:id="rId14"/>
    <p:sldId id="304" r:id="rId15"/>
    <p:sldId id="279" r:id="rId16"/>
    <p:sldId id="278" r:id="rId17"/>
    <p:sldId id="317" r:id="rId18"/>
    <p:sldId id="316" r:id="rId19"/>
    <p:sldId id="318" r:id="rId20"/>
    <p:sldId id="294" r:id="rId21"/>
    <p:sldId id="296" r:id="rId22"/>
    <p:sldId id="297" r:id="rId23"/>
    <p:sldId id="273" r:id="rId24"/>
    <p:sldId id="274" r:id="rId25"/>
    <p:sldId id="328" r:id="rId26"/>
  </p:sldIdLst>
  <p:sldSz cx="9144000" cy="6858000" type="screen4x3"/>
  <p:notesSz cx="10234613" cy="70993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333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4692" autoAdjust="0"/>
  </p:normalViewPr>
  <p:slideViewPr>
    <p:cSldViewPr>
      <p:cViewPr varScale="1">
        <p:scale>
          <a:sx n="69" d="100"/>
          <a:sy n="69" d="100"/>
        </p:scale>
        <p:origin x="-14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829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435304" cy="354579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797022" y="2"/>
            <a:ext cx="4435304" cy="354579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91573D08-B89A-45F4-8C00-4EF22904C819}" type="datetimeFigureOut">
              <a:rPr lang="it-IT" smtClean="0"/>
              <a:pPr/>
              <a:t>17/11/2016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6743620"/>
            <a:ext cx="4435304" cy="354579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797022" y="6743620"/>
            <a:ext cx="4435304" cy="354579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25AD259C-F8FE-4278-9026-2A10457A0E8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8506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4966"/>
          </a:xfrm>
          <a:prstGeom prst="rect">
            <a:avLst/>
          </a:prstGeom>
        </p:spPr>
        <p:txBody>
          <a:bodyPr vert="horz" lIns="99037" tIns="49519" rIns="99037" bIns="49519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797247" y="0"/>
            <a:ext cx="4434999" cy="354966"/>
          </a:xfrm>
          <a:prstGeom prst="rect">
            <a:avLst/>
          </a:prstGeom>
        </p:spPr>
        <p:txBody>
          <a:bodyPr vert="horz" lIns="99037" tIns="49519" rIns="99037" bIns="49519" rtlCol="0"/>
          <a:lstStyle>
            <a:lvl1pPr algn="r">
              <a:defRPr sz="1300"/>
            </a:lvl1pPr>
          </a:lstStyle>
          <a:p>
            <a:fld id="{319F792B-9494-4722-8265-B844483DBF3B}" type="datetimeFigureOut">
              <a:rPr lang="it-IT" smtClean="0"/>
              <a:pPr/>
              <a:t>17/11/2016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344863" y="533400"/>
            <a:ext cx="3544887" cy="2660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7" tIns="49519" rIns="99037" bIns="49519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023462" y="3372167"/>
            <a:ext cx="8187690" cy="3194686"/>
          </a:xfrm>
          <a:prstGeom prst="rect">
            <a:avLst/>
          </a:prstGeom>
        </p:spPr>
        <p:txBody>
          <a:bodyPr vert="horz" lIns="99037" tIns="49519" rIns="99037" bIns="49519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743104"/>
            <a:ext cx="4434999" cy="354966"/>
          </a:xfrm>
          <a:prstGeom prst="rect">
            <a:avLst/>
          </a:prstGeom>
        </p:spPr>
        <p:txBody>
          <a:bodyPr vert="horz" lIns="99037" tIns="49519" rIns="99037" bIns="49519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797247" y="6743104"/>
            <a:ext cx="4434999" cy="354966"/>
          </a:xfrm>
          <a:prstGeom prst="rect">
            <a:avLst/>
          </a:prstGeom>
        </p:spPr>
        <p:txBody>
          <a:bodyPr vert="horz" lIns="99037" tIns="49519" rIns="99037" bIns="49519" rtlCol="0" anchor="b"/>
          <a:lstStyle>
            <a:lvl1pPr algn="r">
              <a:defRPr sz="1300"/>
            </a:lvl1pPr>
          </a:lstStyle>
          <a:p>
            <a:fld id="{D09314B2-1D1A-469D-BC09-7858A05812E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13667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430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70" indent="-2857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77" indent="-228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28" indent="-228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78" indent="-228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30" indent="-228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80" indent="-228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631" indent="-228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82" indent="-228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6A5162-7212-4D30-8FEF-F9DBA352B290}" type="slidenum">
              <a:rPr lang="it-IT" altLang="it-IT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6495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256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70" indent="-2857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77" indent="-228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28" indent="-228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78" indent="-228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30" indent="-228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80" indent="-228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631" indent="-228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82" indent="-228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D84FFD-3ABB-4EF3-948C-30055B2DC4F5}" type="slidenum">
              <a:rPr lang="it-IT" altLang="it-IT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8104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314B2-1D1A-469D-BC09-7858A05812E3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90088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314B2-1D1A-469D-BC09-7858A05812E3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90088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  <p:sp>
        <p:nvSpPr>
          <p:cNvPr id="215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856" indent="-2952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4148" indent="-23651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172" indent="-23651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1784" indent="-23651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8934" indent="-236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46086" indent="-236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3236" indent="-236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387" indent="-236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7C30773-162F-48E0-B2FD-4DD8945EC72B}" type="slidenum">
              <a:rPr lang="it-IT" altLang="it-IT" smtClean="0">
                <a:latin typeface="Calibri" panose="020F0502020204030204" pitchFamily="34" charset="0"/>
              </a:rPr>
              <a:pPr/>
              <a:t>20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7015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314B2-1D1A-469D-BC09-7858A05812E3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90088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314B2-1D1A-469D-BC09-7858A05812E3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90088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12FF-9E7F-427F-869D-20D64855F21F}" type="datetime1">
              <a:rPr lang="it-IT" smtClean="0"/>
              <a:pPr/>
              <a:t>17/11/2016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15 NOVEMBRE 2014                                             ALLUVIONE AD ALASSIO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6D968-D40A-43D8-93B4-4B1C199900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67376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A37A2-7E36-4283-BBCC-80A1C9FB5E4A}" type="datetime1">
              <a:rPr lang="it-IT" smtClean="0"/>
              <a:pPr/>
              <a:t>17/11/2016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15 NOVEMBRE 2014                                             ALLUVIONE AD ALASSIO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6D968-D40A-43D8-93B4-4B1C199900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81309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DED9-ECB0-411D-A2C5-6E0D7A65A241}" type="datetime1">
              <a:rPr lang="it-IT" smtClean="0"/>
              <a:pPr/>
              <a:t>17/11/2016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15 NOVEMBRE 2014                                             ALLUVIONE AD ALASSIO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6D968-D40A-43D8-93B4-4B1C199900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69783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EBBA-EB8E-4C9B-BB3D-2AB2BA0603AC}" type="datetime1">
              <a:rPr lang="it-IT" smtClean="0"/>
              <a:pPr/>
              <a:t>17/11/2016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15 NOVEMBRE 2014                                             ALLUVIONE AD ALASSIO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6D968-D40A-43D8-93B4-4B1C199900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10233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68AE-DEFD-473F-85BF-8626BCBA4ED7}" type="datetime1">
              <a:rPr lang="it-IT" smtClean="0"/>
              <a:pPr/>
              <a:t>17/11/2016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15 NOVEMBRE 2014                                             ALLUVIONE AD ALASSIO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6D968-D40A-43D8-93B4-4B1C199900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65714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42A7-FC2D-47DB-8C3F-AD2DEEFD1BCF}" type="datetime1">
              <a:rPr lang="it-IT" smtClean="0"/>
              <a:pPr/>
              <a:t>17/11/2016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15 NOVEMBRE 2014                                             ALLUVIONE AD ALASSIO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6D968-D40A-43D8-93B4-4B1C199900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4591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BE60C-D6BE-4E75-AE7B-64DEAD8658E4}" type="datetime1">
              <a:rPr lang="it-IT" smtClean="0"/>
              <a:pPr/>
              <a:t>17/11/2016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15 NOVEMBRE 2014                                             ALLUVIONE AD ALASSIO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6D968-D40A-43D8-93B4-4B1C199900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86633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E465-81D9-4192-8F75-A97774D5CBA5}" type="datetime1">
              <a:rPr lang="it-IT" smtClean="0"/>
              <a:pPr/>
              <a:t>17/11/2016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15 NOVEMBRE 2014                                             ALLUVIONE AD ALASSIO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6D968-D40A-43D8-93B4-4B1C199900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27325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F006F-410E-4DB8-B488-7B69897DB415}" type="datetime1">
              <a:rPr lang="it-IT" smtClean="0"/>
              <a:pPr/>
              <a:t>17/11/2016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15 NOVEMBRE 2014                                             ALLUVIONE AD ALASSIO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6D968-D40A-43D8-93B4-4B1C199900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16015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FEA50-317B-4310-A1ED-FEF4A4D5C5F8}" type="datetime1">
              <a:rPr lang="it-IT" smtClean="0"/>
              <a:pPr/>
              <a:t>17/11/2016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15 NOVEMBRE 2014                                             ALLUVIONE AD ALASSIO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6D968-D40A-43D8-93B4-4B1C199900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74174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63A7-60A2-487B-B60E-7D3AFCE13C40}" type="datetime1">
              <a:rPr lang="it-IT" smtClean="0"/>
              <a:pPr/>
              <a:t>17/11/2016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15 NOVEMBRE 2014                                             ALLUVIONE AD ALASSIO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6D968-D40A-43D8-93B4-4B1C199900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83494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01495-C1ED-4418-8EB5-97458F3E4B57}" type="datetime1">
              <a:rPr lang="it-IT" smtClean="0"/>
              <a:pPr/>
              <a:t>17/11/2016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15 NOVEMBRE 2014                                             ALLUVIONE AD ALASSIO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6D968-D40A-43D8-93B4-4B1C199900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5357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http://www.evande.eu/wp-content/uploads/2015/04/logo_evande_3_small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339752" y="4941168"/>
            <a:ext cx="4572000" cy="13926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convegno nazionale</a:t>
            </a:r>
          </a:p>
          <a:p>
            <a:pPr algn="ctr">
              <a:spcAft>
                <a:spcPts val="0"/>
              </a:spcAft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algn="ctr">
              <a:lnSpc>
                <a:spcPts val="1465"/>
              </a:lnSpc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Calibri,Bold"/>
                <a:ea typeface="Times New Roman" panose="02020603050405020304" pitchFamily="18" charset="0"/>
                <a:cs typeface="Calibri,Bold"/>
              </a:rPr>
              <a:t>DISASTRI NATURALI: IL RUOLO DEL VOLONTARIATO E DELLE COMUNITA’ LOCALI</a:t>
            </a:r>
            <a:endParaRPr lang="it-IT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ts val="1465"/>
              </a:lnSpc>
              <a:spcBef>
                <a:spcPts val="300"/>
              </a:spcBef>
              <a:spcAft>
                <a:spcPts val="0"/>
              </a:spcAft>
            </a:pPr>
            <a:r>
              <a:rPr lang="it-IT" sz="1600" b="1" dirty="0">
                <a:solidFill>
                  <a:srgbClr val="000000"/>
                </a:solidFill>
                <a:latin typeface="Calibri,Bold"/>
                <a:ea typeface="Times New Roman" panose="02020603050405020304" pitchFamily="18" charset="0"/>
                <a:cs typeface="Calibri,Bold"/>
              </a:rPr>
              <a:t>venerdì 18 Novembre 2016 </a:t>
            </a:r>
            <a:endParaRPr lang="it-IT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ts val="1465"/>
              </a:lnSpc>
              <a:spcAft>
                <a:spcPts val="0"/>
              </a:spcAft>
            </a:pPr>
            <a:r>
              <a:rPr lang="it-IT" sz="1600" b="1" dirty="0">
                <a:solidFill>
                  <a:srgbClr val="000000"/>
                </a:solidFill>
                <a:latin typeface="Calibri,Bold"/>
                <a:ea typeface="Times New Roman" panose="02020603050405020304" pitchFamily="18" charset="0"/>
                <a:cs typeface="Calibri,Bold"/>
              </a:rPr>
              <a:t>Arenzano (GE)</a:t>
            </a:r>
            <a:endParaRPr lang="it-IT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8344" y="308258"/>
            <a:ext cx="1142857" cy="78095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791072" y="2988562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Alessandro Scarpati - Associazione Nazionale </a:t>
            </a:r>
            <a:r>
              <a:rPr lang="it-IT" dirty="0" err="1"/>
              <a:t>Disaster</a:t>
            </a:r>
            <a:r>
              <a:rPr lang="it-IT" dirty="0"/>
              <a:t> Manager</a:t>
            </a:r>
          </a:p>
          <a:p>
            <a:pPr algn="ctr"/>
            <a:r>
              <a:rPr lang="it-IT" b="1" dirty="0"/>
              <a:t>Conoscenza e consapevolezza: </a:t>
            </a:r>
          </a:p>
          <a:p>
            <a:pPr algn="ctr"/>
            <a:r>
              <a:rPr lang="it-IT" b="1" dirty="0"/>
              <a:t>un contributo a livello locale e nazionale</a:t>
            </a:r>
          </a:p>
        </p:txBody>
      </p:sp>
      <p:pic>
        <p:nvPicPr>
          <p:cNvPr id="1026" name="Picture 2" descr="http://www.evande.eu/wp-content/uploads/2015/04/logo_evande_3_small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7029"/>
            <a:ext cx="2432050" cy="44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30216" y="2844546"/>
            <a:ext cx="1276256" cy="121136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452351"/>
            <a:ext cx="352381" cy="638095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70510" y="477170"/>
            <a:ext cx="2195736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it-IT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EUROPEAN COMMISSION</a:t>
            </a:r>
            <a:endParaRPr kumimoji="0" lang="it-IT" altLang="it-IT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it-IT" sz="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DIRECTORATE-GENERAL HUMANITARIAN</a:t>
            </a:r>
            <a:endParaRPr kumimoji="0" lang="it-IT" altLang="it-IT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it-IT" sz="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AID AND CIVIL PROTECTION - ECHO </a:t>
            </a:r>
            <a:endParaRPr kumimoji="0" lang="en-US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07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45" r="1067" b="2092"/>
          <a:stretch>
            <a:fillRect/>
          </a:stretch>
        </p:blipFill>
        <p:spPr bwMode="auto">
          <a:xfrm>
            <a:off x="0" y="260350"/>
            <a:ext cx="9144000" cy="61452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22.12 03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33" t="23685" r="18671"/>
          <a:stretch>
            <a:fillRect/>
          </a:stretch>
        </p:blipFill>
        <p:spPr bwMode="auto">
          <a:xfrm>
            <a:off x="6292850" y="260350"/>
            <a:ext cx="28511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4337541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9512" y="0"/>
            <a:ext cx="7272808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it-IT" sz="24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L’informazione alla popolazione sui rischi che possono minacciare l’integrità della vita, dei beni e degli insediamenti, oltre ad essere un DIRITTO previsto dalle leggi vigenti, rappresenta un presupposto indispensabile per l’efficacia e l’efficienza dei piani d’emergenza </a:t>
            </a:r>
            <a:endParaRPr lang="it-IT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15261" y="188640"/>
            <a:ext cx="834521" cy="79208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508104" y="3573016"/>
            <a:ext cx="37309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it-IT" sz="20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legge n. 265/99, art. 12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it-IT" sz="20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vengono trasferite al Sindaco le competenze del Prefetto in materia di informazione alla popolazione in situazioni di pericolo per calamità naturali</a:t>
            </a:r>
            <a:endParaRPr lang="it-IT" sz="2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501008"/>
            <a:ext cx="5177978" cy="323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849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99084" y="1271677"/>
            <a:ext cx="712879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it-IT" sz="28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L’informazione di Protezione Civile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it-IT" sz="28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 sviluppa principalmente in tre tempi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it-IT" sz="28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Preventiva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it-IT" sz="28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Durante l’emergenza (o post evento)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it-IT" sz="28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Post emergenza</a:t>
            </a:r>
          </a:p>
          <a:p>
            <a:pPr marL="457200" indent="-457200" algn="ctr">
              <a:lnSpc>
                <a:spcPct val="150000"/>
              </a:lnSpc>
              <a:spcAft>
                <a:spcPts val="0"/>
              </a:spcAft>
              <a:buFontTx/>
              <a:buChar char="-"/>
            </a:pPr>
            <a:endParaRPr lang="it-IT" sz="2800" b="1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ctr">
              <a:lnSpc>
                <a:spcPct val="150000"/>
              </a:lnSpc>
              <a:spcAft>
                <a:spcPts val="0"/>
              </a:spcAft>
              <a:buFontTx/>
              <a:buChar char="-"/>
            </a:pPr>
            <a:endParaRPr lang="it-IT" sz="2800" b="1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it-IT" sz="2400" b="1" dirty="0">
                <a:solidFill>
                  <a:srgbClr val="0033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6416" y="6093296"/>
            <a:ext cx="718356" cy="68182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6632"/>
            <a:ext cx="2082159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193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7544" y="548680"/>
            <a:ext cx="352839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sz="20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L’informazione preventiva</a:t>
            </a:r>
            <a:endParaRPr lang="it-IT" sz="2000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sz="20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è finalizzata a diffondere conoscenze sulla natura dei rischi che possono minacciare la popolazione e l’ambiente</a:t>
            </a:r>
            <a:endParaRPr lang="it-IT" sz="20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738330" y="1022310"/>
            <a:ext cx="6093296" cy="45699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307296"/>
            <a:ext cx="4166040" cy="30243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0316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3968"/>
            <a:ext cx="7956376" cy="68240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CasellaDiTesto 2"/>
          <p:cNvSpPr txBox="1">
            <a:spLocks noChangeArrowheads="1"/>
          </p:cNvSpPr>
          <p:nvPr/>
        </p:nvSpPr>
        <p:spPr bwMode="auto">
          <a:xfrm>
            <a:off x="6119813" y="6211888"/>
            <a:ext cx="3024187" cy="646112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latin typeface="Arial" panose="020B0604020202020204" pitchFamily="34" charset="0"/>
              </a:rPr>
              <a:t>CARTA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latin typeface="Arial" panose="020B0604020202020204" pitchFamily="34" charset="0"/>
              </a:rPr>
              <a:t>DEL RISCHIO IDRAULICO</a:t>
            </a:r>
          </a:p>
        </p:txBody>
      </p:sp>
    </p:spTree>
    <p:extLst>
      <p:ext uri="{BB962C8B-B14F-4D97-AF65-F5344CB8AC3E}">
        <p14:creationId xmlns:p14="http://schemas.microsoft.com/office/powerpoint/2010/main" xmlns="" val="143885408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heda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93" r="6421"/>
          <a:stretch>
            <a:fillRect/>
          </a:stretch>
        </p:blipFill>
        <p:spPr bwMode="auto">
          <a:xfrm>
            <a:off x="250825" y="0"/>
            <a:ext cx="4262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scheda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7525" y="-6350"/>
            <a:ext cx="4816475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8137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heda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21"/>
          <a:stretch>
            <a:fillRect/>
          </a:stretch>
        </p:blipFill>
        <p:spPr bwMode="auto">
          <a:xfrm>
            <a:off x="4664075" y="34925"/>
            <a:ext cx="450056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scheda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93"/>
          <a:stretch>
            <a:fillRect/>
          </a:stretch>
        </p:blipFill>
        <p:spPr bwMode="auto">
          <a:xfrm>
            <a:off x="14288" y="-635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9864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55576" y="1340768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it-IT" sz="24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L’informazione durante l’emergenza (e post-evento)</a:t>
            </a:r>
            <a:r>
              <a:rPr lang="it-IT" sz="24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fenomeno previsto o in atto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comportamenti e le misure particolari di autoprotezione da adottare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l’evoluzione dell’evento e delle operazioni di soccorso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numeri da contattare e i riferimenti</a:t>
            </a:r>
            <a:endParaRPr lang="it-IT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6416" y="6093296"/>
            <a:ext cx="718356" cy="68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377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63688" y="1556792"/>
            <a:ext cx="56886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it-IT" sz="24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L’informazione post-emergenza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it-IT" sz="24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quando viene dichiarato il cessato allarme, la comunicazione riguarda tutte quelle informazioni date o richieste dal cittadino utili al ripristino dello stato di normalità</a:t>
            </a:r>
            <a:endParaRPr lang="it-IT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6416" y="6093296"/>
            <a:ext cx="718356" cy="68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894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07504" y="260648"/>
            <a:ext cx="8856984" cy="6332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it-IT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Circolare DPC del 12.10.2012 “</a:t>
            </a:r>
            <a:r>
              <a:rPr lang="it-IT" sz="1600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Indicazioni operative per prevedere, prevenire e fronteggiare eventuali situazioni di emergenza connesse a fenomeni idrogeologici e idraulici</a:t>
            </a:r>
            <a:r>
              <a:rPr lang="it-IT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evidenzia l’importanza che “</a:t>
            </a:r>
            <a:r>
              <a:rPr lang="it-IT" sz="16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popolazione venga adeguatamente e preventivamente informata</a:t>
            </a:r>
            <a:r>
              <a:rPr lang="it-IT" sz="1600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ordine alle fenomenologie di rischio presenti sul proprio territorio, nonché alle norme di comportamento da adottare e dalle misure da intraprendere previste da piani di emergenza</a:t>
            </a:r>
            <a:r>
              <a:rPr lang="it-IT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it-IT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it-IT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tal proposito si riporta che nell’attività di informazione alla popolazione “</a:t>
            </a:r>
            <a:r>
              <a:rPr lang="it-IT" sz="1600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particolare importanza dovrà essere assegnata alla </a:t>
            </a:r>
            <a:r>
              <a:rPr lang="it-IT" sz="16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indicazione delle aree ove possano manifestarsi fenomeni calamitosi di natura idrogeologica o idraulica</a:t>
            </a:r>
            <a:r>
              <a:rPr lang="it-IT" sz="1600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anche a mezzo di segnaletica monitoria o dispositivi ottici e/o acustici di segnalazione – nonché alla diffusione di buone pratiche di comportamento</a:t>
            </a:r>
            <a:r>
              <a:rPr lang="it-IT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it-IT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it-IT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Dovranno altresì essere </a:t>
            </a:r>
            <a:r>
              <a:rPr lang="it-IT" sz="1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censite “</a:t>
            </a:r>
            <a:r>
              <a:rPr lang="it-IT" sz="16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accuratezza le aree ove possano manifestarsi criticità</a:t>
            </a:r>
            <a:r>
              <a:rPr lang="it-IT" sz="1600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sensibilizzare la popolazione ad evitare lo stazionamento nei pressi di punti a rischio</a:t>
            </a:r>
            <a:r>
              <a:rPr lang="it-IT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it-IT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it-IT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Peraltro si afferma che “</a:t>
            </a:r>
            <a:r>
              <a:rPr lang="it-IT" sz="1600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nell’eventualità di un evento calamitoso di natura idrogeologica o idraulica, </a:t>
            </a:r>
            <a:r>
              <a:rPr lang="it-IT" sz="16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l’attività di informazione alla popolazione</a:t>
            </a:r>
            <a:r>
              <a:rPr lang="it-IT" sz="1600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dovrà essere intensificata, prestando particolare attenzione all’attivazione ed alla pubblicizzazione di ogni utile supporto alla popolazione</a:t>
            </a:r>
            <a:r>
              <a:rPr lang="it-IT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tra i quali “</a:t>
            </a:r>
            <a:r>
              <a:rPr lang="it-IT" sz="16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l’attivazione di numeri di emergenza e di indirizzi di posta elettronica</a:t>
            </a:r>
            <a:r>
              <a:rPr lang="it-IT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”, nonché “</a:t>
            </a:r>
            <a:r>
              <a:rPr lang="it-IT" sz="1600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l’attivazione di </a:t>
            </a:r>
            <a:r>
              <a:rPr lang="it-IT" sz="16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appositi canali di comunicazione (siti web, </a:t>
            </a:r>
            <a:r>
              <a:rPr lang="it-IT" sz="1600" b="1" i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contact</a:t>
            </a:r>
            <a:r>
              <a:rPr lang="it-IT" sz="16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center, ecc</a:t>
            </a:r>
            <a:r>
              <a:rPr lang="it-IT" sz="1600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mediante i quali diramare notizie e/o informazioni utili per la popolazione</a:t>
            </a:r>
            <a:r>
              <a:rPr lang="it-IT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 </a:t>
            </a:r>
            <a:endParaRPr lang="it-IT" sz="16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988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773238"/>
            <a:ext cx="3843338" cy="2879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913" y="260350"/>
            <a:ext cx="4443412" cy="28813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CasellaDiTesto 3"/>
          <p:cNvSpPr txBox="1">
            <a:spLocks noChangeArrowheads="1"/>
          </p:cNvSpPr>
          <p:nvPr/>
        </p:nvSpPr>
        <p:spPr bwMode="auto">
          <a:xfrm>
            <a:off x="376238" y="260350"/>
            <a:ext cx="3097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Consolas" panose="020B0609020204030204" pitchFamily="49" charset="0"/>
              </a:rPr>
              <a:t>Vulnerabilità</a:t>
            </a:r>
          </a:p>
        </p:txBody>
      </p:sp>
      <p:sp>
        <p:nvSpPr>
          <p:cNvPr id="3077" name="CasellaDiTesto 4"/>
          <p:cNvSpPr txBox="1">
            <a:spLocks noChangeArrowheads="1"/>
          </p:cNvSpPr>
          <p:nvPr/>
        </p:nvSpPr>
        <p:spPr bwMode="auto">
          <a:xfrm>
            <a:off x="5759450" y="273050"/>
            <a:ext cx="33845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chemeClr val="tx2"/>
                </a:solidFill>
              </a:rPr>
              <a:t>RESILIENZA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tx2"/>
                </a:solidFill>
              </a:rPr>
              <a:t>in PROTEZIONE CIVILE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tx2"/>
                </a:solidFill>
              </a:rPr>
              <a:t>Capacità di un sistema (sociale, territoriale, ecc.) di assorbire perturbazioni</a:t>
            </a:r>
          </a:p>
        </p:txBody>
      </p:sp>
      <p:sp>
        <p:nvSpPr>
          <p:cNvPr id="3078" name="CasellaDiTesto 5"/>
          <p:cNvSpPr txBox="1">
            <a:spLocks noChangeArrowheads="1"/>
          </p:cNvSpPr>
          <p:nvPr/>
        </p:nvSpPr>
        <p:spPr bwMode="auto">
          <a:xfrm>
            <a:off x="309563" y="2617788"/>
            <a:ext cx="4621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l'attitudine di un determinato elemento a sopportare gli effetti legati ad un fenomeno pericoloso</a:t>
            </a:r>
          </a:p>
        </p:txBody>
      </p:sp>
      <p:sp>
        <p:nvSpPr>
          <p:cNvPr id="3079" name="CasellaDiTesto 6"/>
          <p:cNvSpPr txBox="1">
            <a:spLocks noChangeArrowheads="1"/>
          </p:cNvSpPr>
          <p:nvPr/>
        </p:nvSpPr>
        <p:spPr bwMode="auto">
          <a:xfrm>
            <a:off x="627063" y="3357563"/>
            <a:ext cx="438308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chemeClr val="tx2"/>
                </a:solidFill>
              </a:rPr>
              <a:t>VULNERABILITA’ SOCIALE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tx2"/>
                </a:solidFill>
              </a:rPr>
              <a:t>Meno una collettività ha sviluppato nella propria organizzazione dei comportamenti o delle disposizioni di comportamento in vista del possibile verificarsi di un evento calamitoso, più questa comunità è vulnerabile</a:t>
            </a:r>
          </a:p>
        </p:txBody>
      </p:sp>
      <p:sp>
        <p:nvSpPr>
          <p:cNvPr id="3080" name="CasellaDiTesto 6"/>
          <p:cNvSpPr txBox="1">
            <a:spLocks noChangeArrowheads="1"/>
          </p:cNvSpPr>
          <p:nvPr/>
        </p:nvSpPr>
        <p:spPr bwMode="auto">
          <a:xfrm>
            <a:off x="179388" y="5499100"/>
            <a:ext cx="8785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tx2"/>
                </a:solidFill>
              </a:rPr>
              <a:t>Un evento sismico produce effetti diversi a seconda del grado di vulnerabilità sociale di una comunità, e il grado di vulnerabilità dipende dal modo con il quale l’eventualità di un evento catastrofico è stato incorporato nelle procedura istituzionali, nella cultura della gente e soprattutto nell’organizzazione sociale</a:t>
            </a:r>
          </a:p>
        </p:txBody>
      </p:sp>
    </p:spTree>
    <p:extLst>
      <p:ext uri="{BB962C8B-B14F-4D97-AF65-F5344CB8AC3E}">
        <p14:creationId xmlns:p14="http://schemas.microsoft.com/office/powerpoint/2010/main" xmlns="" val="237641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magine 5" descr="PICT854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68" t="17635" r="9399" b="15611"/>
          <a:stretch>
            <a:fillRect/>
          </a:stretch>
        </p:blipFill>
        <p:spPr bwMode="auto">
          <a:xfrm>
            <a:off x="2746375" y="3371850"/>
            <a:ext cx="2530475" cy="34512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-31750" y="0"/>
            <a:ext cx="3779838" cy="17430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INFORMAZIONE ALLA POPOLAZIONE</a:t>
            </a:r>
          </a:p>
        </p:txBody>
      </p:sp>
      <p:pic>
        <p:nvPicPr>
          <p:cNvPr id="20484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690"/>
          <a:stretch>
            <a:fillRect/>
          </a:stretch>
        </p:blipFill>
        <p:spPr bwMode="auto">
          <a:xfrm>
            <a:off x="5276850" y="0"/>
            <a:ext cx="3851275" cy="584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Immagine 3" descr="0211201168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52" t="20158" r="24037" b="12186"/>
          <a:stretch>
            <a:fillRect/>
          </a:stretch>
        </p:blipFill>
        <p:spPr bwMode="auto">
          <a:xfrm>
            <a:off x="31750" y="1768475"/>
            <a:ext cx="2884488" cy="3171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16416" y="6093296"/>
            <a:ext cx="718356" cy="68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988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ttangolo 3"/>
          <p:cNvSpPr>
            <a:spLocks noChangeArrowheads="1"/>
          </p:cNvSpPr>
          <p:nvPr/>
        </p:nvSpPr>
        <p:spPr bwMode="auto">
          <a:xfrm>
            <a:off x="403225" y="44450"/>
            <a:ext cx="8410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400" b="1" kern="0">
                <a:solidFill>
                  <a:srgbClr val="5F5F5F"/>
                </a:solidFill>
                <a:latin typeface="Arial" panose="020B0604020202020204" pitchFamily="34" charset="0"/>
              </a:rPr>
              <a:t>INFORMAZIONE ALLA POPOLAZIONE</a:t>
            </a:r>
          </a:p>
        </p:txBody>
      </p:sp>
    </p:spTree>
    <p:extLst>
      <p:ext uri="{BB962C8B-B14F-4D97-AF65-F5344CB8AC3E}">
        <p14:creationId xmlns:p14="http://schemas.microsoft.com/office/powerpoint/2010/main" xmlns="" val="3018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4897437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78" r="6398"/>
          <a:stretch>
            <a:fillRect/>
          </a:stretch>
        </p:blipFill>
        <p:spPr bwMode="auto">
          <a:xfrm>
            <a:off x="5489575" y="1844675"/>
            <a:ext cx="3354388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ttangolo 6"/>
          <p:cNvSpPr>
            <a:spLocks noChangeArrowheads="1"/>
          </p:cNvSpPr>
          <p:nvPr/>
        </p:nvSpPr>
        <p:spPr bwMode="auto">
          <a:xfrm>
            <a:off x="827088" y="115888"/>
            <a:ext cx="77771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5F5F5F"/>
                </a:solidFill>
                <a:latin typeface="Arial" panose="020B0604020202020204" pitchFamily="34" charset="0"/>
              </a:rPr>
              <a:t>INFORMAZIONE ALLA POPOLAZIONE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2400" b="1" dirty="0">
              <a:solidFill>
                <a:srgbClr val="5F5F5F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5F5F5F"/>
                </a:solidFill>
                <a:latin typeface="Arial" panose="020B0604020202020204" pitchFamily="34" charset="0"/>
              </a:rPr>
              <a:t>LE ESERCITAZIONI DI PROTEZIONE CIVILE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6416" y="6093296"/>
            <a:ext cx="718356" cy="68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590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3"/>
          <p:cNvSpPr>
            <a:spLocks noChangeArrowheads="1"/>
          </p:cNvSpPr>
          <p:nvPr/>
        </p:nvSpPr>
        <p:spPr bwMode="auto">
          <a:xfrm>
            <a:off x="323850" y="333375"/>
            <a:ext cx="8410575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5F5F5F"/>
                </a:solidFill>
                <a:latin typeface="Arial" charset="0"/>
              </a:rPr>
              <a:t>INFORMAZIONE ALLA POPOLAZIONE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1">
              <a:solidFill>
                <a:srgbClr val="5F5F5F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5F5F5F"/>
                </a:solidFill>
                <a:latin typeface="Arial" charset="0"/>
              </a:rPr>
              <a:t>STEWARD DELL’AMBIENTE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5F5F5F"/>
                </a:solidFill>
                <a:latin typeface="Arial" charset="0"/>
              </a:rPr>
              <a:t>Istituto Alberghiero ‘Giancardi’</a:t>
            </a:r>
          </a:p>
        </p:txBody>
      </p:sp>
      <p:pic>
        <p:nvPicPr>
          <p:cNvPr id="3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44" r="16081"/>
          <a:stretch>
            <a:fillRect/>
          </a:stretch>
        </p:blipFill>
        <p:spPr bwMode="auto">
          <a:xfrm>
            <a:off x="4824413" y="2420938"/>
            <a:ext cx="4319587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" y="2420938"/>
            <a:ext cx="4872039" cy="365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408" y="188640"/>
            <a:ext cx="718356" cy="68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756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60" r="14970"/>
          <a:stretch>
            <a:fillRect/>
          </a:stretch>
        </p:blipFill>
        <p:spPr bwMode="auto">
          <a:xfrm>
            <a:off x="276225" y="157163"/>
            <a:ext cx="1290638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49" t="17693" r="10320" b="18269"/>
          <a:stretch>
            <a:fillRect/>
          </a:stretch>
        </p:blipFill>
        <p:spPr bwMode="auto">
          <a:xfrm>
            <a:off x="7696200" y="276225"/>
            <a:ext cx="1103313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6763" y="1049338"/>
            <a:ext cx="5308600" cy="3311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3"/>
          <a:stretch>
            <a:fillRect/>
          </a:stretch>
        </p:blipFill>
        <p:spPr bwMode="auto">
          <a:xfrm>
            <a:off x="1330325" y="4454525"/>
            <a:ext cx="6696075" cy="1879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3"/>
          <p:cNvSpPr>
            <a:spLocks noChangeArrowheads="1"/>
          </p:cNvSpPr>
          <p:nvPr/>
        </p:nvSpPr>
        <p:spPr bwMode="auto">
          <a:xfrm>
            <a:off x="388938" y="157163"/>
            <a:ext cx="84105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5F5F5F"/>
                </a:solidFill>
                <a:latin typeface="Arial" charset="0"/>
              </a:rPr>
              <a:t>INFORMAZIONE ALLA POPOLAZIONE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5F5F5F"/>
                </a:solidFill>
                <a:latin typeface="Arial" charset="0"/>
              </a:rPr>
              <a:t>SOCIAL NETWORK</a:t>
            </a:r>
            <a:endParaRPr lang="it-IT" altLang="it-IT" sz="2400" b="1" dirty="0">
              <a:solidFill>
                <a:srgbClr val="5F5F5F"/>
              </a:solidFill>
              <a:latin typeface="Arial" charset="0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15 NOVEMBRE 2014                                             ALLUVIONE AD ALASSIO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7856" y="6039646"/>
            <a:ext cx="718356" cy="68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159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CasellaDiTesto 2"/>
          <p:cNvSpPr txBox="1">
            <a:spLocks noChangeArrowheads="1"/>
          </p:cNvSpPr>
          <p:nvPr/>
        </p:nvSpPr>
        <p:spPr bwMode="auto">
          <a:xfrm>
            <a:off x="1476213" y="2492896"/>
            <a:ext cx="65516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GRAZIE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PER L’ATTENZIONE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1" dirty="0">
              <a:latin typeface="Calibri" panose="020F0502020204030204" pitchFamily="34" charset="0"/>
            </a:endParaRPr>
          </a:p>
        </p:txBody>
      </p:sp>
      <p:pic>
        <p:nvPicPr>
          <p:cNvPr id="113668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7313" y="188913"/>
            <a:ext cx="12890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691680" y="5934670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Alessandro Scarpati - Associazione Nazionale </a:t>
            </a:r>
            <a:r>
              <a:rPr lang="it-IT" dirty="0" err="1">
                <a:solidFill>
                  <a:srgbClr val="002060"/>
                </a:solidFill>
              </a:rPr>
              <a:t>Disaster</a:t>
            </a:r>
            <a:r>
              <a:rPr lang="it-IT" dirty="0">
                <a:solidFill>
                  <a:srgbClr val="002060"/>
                </a:solidFill>
              </a:rPr>
              <a:t> Manager</a:t>
            </a:r>
          </a:p>
          <a:p>
            <a:pPr algn="ctr"/>
            <a:r>
              <a:rPr lang="it-IT" b="1" dirty="0">
                <a:solidFill>
                  <a:srgbClr val="002060"/>
                </a:solidFill>
              </a:rPr>
              <a:t>Conoscenza e consapevolezza: </a:t>
            </a:r>
          </a:p>
          <a:p>
            <a:pPr algn="ctr"/>
            <a:r>
              <a:rPr lang="it-IT" b="1" dirty="0">
                <a:solidFill>
                  <a:srgbClr val="002060"/>
                </a:solidFill>
              </a:rPr>
              <a:t>un contributo a livello locale e nazionale</a:t>
            </a:r>
          </a:p>
        </p:txBody>
      </p:sp>
    </p:spTree>
    <p:extLst>
      <p:ext uri="{BB962C8B-B14F-4D97-AF65-F5344CB8AC3E}">
        <p14:creationId xmlns:p14="http://schemas.microsoft.com/office/powerpoint/2010/main" xmlns="" val="305104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4854" y="0"/>
            <a:ext cx="4097726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57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63" t="20601" r="19288" b="15000"/>
          <a:stretch/>
        </p:blipFill>
        <p:spPr>
          <a:xfrm>
            <a:off x="2987824" y="1844824"/>
            <a:ext cx="3312368" cy="200485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148071" y="419460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b="1" dirty="0">
                <a:solidFill>
                  <a:schemeClr val="tx2"/>
                </a:solidFill>
                <a:latin typeface="Calibri" panose="020F0502020204030204" pitchFamily="34" charset="0"/>
              </a:rPr>
              <a:t>VULNERABILITÀ EDILIZIA </a:t>
            </a:r>
          </a:p>
          <a:p>
            <a:pPr algn="ctr"/>
            <a:r>
              <a:rPr lang="it-IT" altLang="it-IT" b="1" dirty="0">
                <a:solidFill>
                  <a:schemeClr val="tx2"/>
                </a:solidFill>
                <a:latin typeface="Calibri" panose="020F0502020204030204" pitchFamily="34" charset="0"/>
              </a:rPr>
              <a:t>esprime la correlazione tra l’intensità di un evento ed il danno atteso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6106720"/>
            <a:ext cx="646348" cy="61348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44624"/>
            <a:ext cx="4096867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601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34" t="13680" r="1509" b="5396"/>
          <a:stretch>
            <a:fillRect/>
          </a:stretch>
        </p:blipFill>
        <p:spPr bwMode="auto">
          <a:xfrm>
            <a:off x="4346575" y="0"/>
            <a:ext cx="4797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ttangolo 1"/>
          <p:cNvSpPr>
            <a:spLocks noChangeArrowheads="1"/>
          </p:cNvSpPr>
          <p:nvPr/>
        </p:nvSpPr>
        <p:spPr bwMode="auto">
          <a:xfrm>
            <a:off x="425684" y="260648"/>
            <a:ext cx="3744913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it-IT" altLang="it-IT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it-IT" altLang="it-IT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it-IT" altLang="it-IT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r>
              <a:rPr lang="it-IT" altLang="it-IT" b="1" dirty="0">
                <a:solidFill>
                  <a:schemeClr val="tx2"/>
                </a:solidFill>
                <a:latin typeface="Calibri" panose="020F0502020204030204" pitchFamily="34" charset="0"/>
              </a:rPr>
              <a:t>VULNERABILITÀ URBANA </a:t>
            </a:r>
          </a:p>
          <a:p>
            <a:r>
              <a:rPr lang="it-IT" altLang="it-IT" b="1" dirty="0">
                <a:solidFill>
                  <a:schemeClr val="tx2"/>
                </a:solidFill>
                <a:latin typeface="Calibri" panose="020F0502020204030204" pitchFamily="34" charset="0"/>
              </a:rPr>
              <a:t>non può ridursi alla valutazione della sommatoria delle singole vulnerabilità edilizie o infrastrutturali, poiché riguarda anche le interazioni tra gli elementi componenti il sistema e l’organizzazione del sistema (abitativo, produttivo, servizi energia, acqua, comunicazioni, accessibilità)</a:t>
            </a:r>
            <a:endParaRPr lang="it-IT" altLang="it-IT" b="1" dirty="0">
              <a:solidFill>
                <a:schemeClr val="tx2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708" y="6165304"/>
            <a:ext cx="4096867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889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55650" y="549275"/>
            <a:ext cx="7777163" cy="2030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u="sng" dirty="0">
                <a:solidFill>
                  <a:schemeClr val="tx2"/>
                </a:solidFill>
              </a:rPr>
              <a:t>Dopo un terremoto</a:t>
            </a:r>
          </a:p>
          <a:p>
            <a:pPr>
              <a:defRPr/>
            </a:pPr>
            <a:endParaRPr lang="it-IT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chemeClr val="tx2"/>
                </a:solidFill>
              </a:rPr>
              <a:t>INTERRUZIONE ABITUDINI DI VITA DI TUTTI I GIORNI</a:t>
            </a:r>
          </a:p>
          <a:p>
            <a:pPr>
              <a:defRPr/>
            </a:pPr>
            <a:endParaRPr lang="it-IT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chemeClr val="tx2"/>
                </a:solidFill>
              </a:rPr>
              <a:t>Prime ore – NECESSITA’ DI SODDISFARE I BISOGNI ELEMENTARI DELLA SPECIE UMANA – Adam Smith</a:t>
            </a:r>
          </a:p>
          <a:p>
            <a:pPr>
              <a:defRPr/>
            </a:pPr>
            <a:r>
              <a:rPr lang="it-IT" dirty="0">
                <a:solidFill>
                  <a:schemeClr val="tx2"/>
                </a:solidFill>
              </a:rPr>
              <a:t>	«food, </a:t>
            </a:r>
            <a:r>
              <a:rPr lang="it-IT" dirty="0" err="1">
                <a:solidFill>
                  <a:schemeClr val="tx2"/>
                </a:solidFill>
              </a:rPr>
              <a:t>cloth</a:t>
            </a:r>
            <a:r>
              <a:rPr lang="it-IT" dirty="0">
                <a:solidFill>
                  <a:schemeClr val="tx2"/>
                </a:solidFill>
              </a:rPr>
              <a:t> and </a:t>
            </a:r>
            <a:r>
              <a:rPr lang="it-IT" dirty="0" err="1">
                <a:solidFill>
                  <a:schemeClr val="tx2"/>
                </a:solidFill>
              </a:rPr>
              <a:t>shelter</a:t>
            </a:r>
            <a:r>
              <a:rPr lang="it-IT" dirty="0">
                <a:solidFill>
                  <a:schemeClr val="tx2"/>
                </a:solidFill>
              </a:rPr>
              <a:t>» (alimentarsi, coprirsi, ripararsi)</a:t>
            </a:r>
          </a:p>
        </p:txBody>
      </p:sp>
      <p:sp>
        <p:nvSpPr>
          <p:cNvPr id="32771" name="CasellaDiTesto 2"/>
          <p:cNvSpPr txBox="1">
            <a:spLocks noChangeArrowheads="1"/>
          </p:cNvSpPr>
          <p:nvPr/>
        </p:nvSpPr>
        <p:spPr bwMode="auto">
          <a:xfrm>
            <a:off x="755650" y="3789363"/>
            <a:ext cx="7777163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01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 u="sng" dirty="0">
                <a:solidFill>
                  <a:schemeClr val="tx2"/>
                </a:solidFill>
              </a:rPr>
              <a:t>PIANIFICAZIONE DI EMERGENZA (prime ore dall’evento)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tx2"/>
                </a:solidFill>
              </a:rPr>
              <a:t>ORGANIZZAZIONE COMUNALE DI PROTEZIONE CIVILE</a:t>
            </a:r>
          </a:p>
          <a:p>
            <a:pPr lvl="2">
              <a:spcBef>
                <a:spcPct val="0"/>
              </a:spcBef>
            </a:pPr>
            <a:r>
              <a:rPr lang="it-IT" altLang="it-IT" sz="1800" dirty="0">
                <a:solidFill>
                  <a:schemeClr val="tx2"/>
                </a:solidFill>
              </a:rPr>
              <a:t>quantificazione RISORSE a disposizione</a:t>
            </a:r>
          </a:p>
          <a:p>
            <a:pPr lvl="2">
              <a:spcBef>
                <a:spcPct val="0"/>
              </a:spcBef>
            </a:pPr>
            <a:r>
              <a:rPr lang="it-IT" altLang="it-IT" sz="1800" dirty="0">
                <a:solidFill>
                  <a:schemeClr val="tx2"/>
                </a:solidFill>
              </a:rPr>
              <a:t>COORDINAMENTO per efficace utilizzo delle risorse</a:t>
            </a:r>
          </a:p>
          <a:p>
            <a:pPr lvl="2">
              <a:spcBef>
                <a:spcPct val="0"/>
              </a:spcBef>
            </a:pPr>
            <a:r>
              <a:rPr lang="it-IT" altLang="it-IT" sz="1800" dirty="0">
                <a:solidFill>
                  <a:schemeClr val="tx2"/>
                </a:solidFill>
              </a:rPr>
              <a:t>efficace sistema di COMUNICAZIONE (interna ed esterna) per far funzionare il coordinamento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6416" y="6106720"/>
            <a:ext cx="646348" cy="61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512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971550" y="765175"/>
            <a:ext cx="7345363" cy="464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 dirty="0">
                <a:solidFill>
                  <a:srgbClr val="FF0000"/>
                </a:solidFill>
              </a:rPr>
              <a:t>LA COMUNICAZIONE DEL RISCHIO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 u="sng" dirty="0">
                <a:solidFill>
                  <a:schemeClr val="tx2"/>
                </a:solidFill>
              </a:rPr>
              <a:t>COINVOLGIMENTO CITTADINI NELLA FASE DI PREVENZIONE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 dirty="0">
                <a:solidFill>
                  <a:schemeClr val="tx2"/>
                </a:solidFill>
              </a:rPr>
              <a:t>Diffusione informazioni</a:t>
            </a:r>
          </a:p>
          <a:p>
            <a:pPr>
              <a:spcBef>
                <a:spcPct val="50000"/>
              </a:spcBef>
              <a:buNone/>
            </a:pPr>
            <a:r>
              <a:rPr lang="it-IT" altLang="it-IT" sz="1800" b="1" dirty="0">
                <a:solidFill>
                  <a:schemeClr val="tx2"/>
                </a:solidFill>
              </a:rPr>
              <a:t>		- rischi territoriali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 dirty="0">
                <a:solidFill>
                  <a:schemeClr val="tx2"/>
                </a:solidFill>
              </a:rPr>
              <a:t>		- norme di comportamento durante l’emergenza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 dirty="0">
                <a:solidFill>
                  <a:schemeClr val="tx2"/>
                </a:solidFill>
              </a:rPr>
              <a:t>		- nozioni di primo soccorso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 dirty="0">
                <a:solidFill>
                  <a:schemeClr val="tx2"/>
                </a:solidFill>
              </a:rPr>
              <a:t>Partecipazione alle esercitazioni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 dirty="0">
                <a:solidFill>
                  <a:schemeClr val="tx2"/>
                </a:solidFill>
              </a:rPr>
              <a:t>Conoscenza numeri utili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 u="sng" dirty="0">
                <a:solidFill>
                  <a:schemeClr val="tx2"/>
                </a:solidFill>
              </a:rPr>
              <a:t>ALLERTAMENTO DELLA POPOLAZIONE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6416" y="6106720"/>
            <a:ext cx="646348" cy="61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06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71438"/>
            <a:ext cx="2852737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175" y="71438"/>
            <a:ext cx="440213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87" b="6497"/>
          <a:stretch>
            <a:fillRect/>
          </a:stretch>
        </p:blipFill>
        <p:spPr bwMode="auto">
          <a:xfrm>
            <a:off x="561975" y="2936875"/>
            <a:ext cx="338455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6835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3759200"/>
            <a:ext cx="941387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ttangolo 8"/>
          <p:cNvSpPr>
            <a:spLocks noChangeArrowheads="1"/>
          </p:cNvSpPr>
          <p:nvPr/>
        </p:nvSpPr>
        <p:spPr bwMode="auto">
          <a:xfrm>
            <a:off x="1042988" y="1052513"/>
            <a:ext cx="316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Kit di emergenza 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4506913" cy="4471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Rettangolo 15"/>
          <p:cNvSpPr>
            <a:spLocks noChangeArrowheads="1"/>
          </p:cNvSpPr>
          <p:nvPr/>
        </p:nvSpPr>
        <p:spPr bwMode="auto">
          <a:xfrm>
            <a:off x="5099050" y="2995613"/>
            <a:ext cx="3960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- numero telefonico dal quale si chiama per consentire le eventuali richieste di ulteriori informazioni</a:t>
            </a:r>
          </a:p>
        </p:txBody>
      </p:sp>
      <p:sp>
        <p:nvSpPr>
          <p:cNvPr id="34822" name="Rettangolo 17"/>
          <p:cNvSpPr>
            <a:spLocks noChangeArrowheads="1"/>
          </p:cNvSpPr>
          <p:nvPr/>
        </p:nvSpPr>
        <p:spPr bwMode="auto">
          <a:xfrm>
            <a:off x="5148263" y="1484313"/>
            <a:ext cx="37449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Devono essere esaurienti e complete, Indicando i seguenti dati:</a:t>
            </a:r>
          </a:p>
        </p:txBody>
      </p:sp>
      <p:sp>
        <p:nvSpPr>
          <p:cNvPr id="34823" name="Rettangolo 18"/>
          <p:cNvSpPr>
            <a:spLocks noChangeArrowheads="1"/>
          </p:cNvSpPr>
          <p:nvPr/>
        </p:nvSpPr>
        <p:spPr bwMode="auto">
          <a:xfrm>
            <a:off x="5111750" y="2349500"/>
            <a:ext cx="3671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- indirizzo esatto ed indicazioni per raggiungere il richiedente</a:t>
            </a:r>
          </a:p>
        </p:txBody>
      </p:sp>
      <p:sp>
        <p:nvSpPr>
          <p:cNvPr id="34824" name="Rettangolo 19"/>
          <p:cNvSpPr>
            <a:spLocks noChangeArrowheads="1"/>
          </p:cNvSpPr>
          <p:nvPr/>
        </p:nvSpPr>
        <p:spPr bwMode="auto">
          <a:xfrm>
            <a:off x="5111750" y="3887788"/>
            <a:ext cx="3779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- caratteristiche del tipo di emergenza</a:t>
            </a:r>
          </a:p>
        </p:txBody>
      </p:sp>
      <p:sp>
        <p:nvSpPr>
          <p:cNvPr id="34825" name="Rettangolo 20"/>
          <p:cNvSpPr>
            <a:spLocks noChangeArrowheads="1"/>
          </p:cNvSpPr>
          <p:nvPr/>
        </p:nvSpPr>
        <p:spPr bwMode="auto">
          <a:xfrm>
            <a:off x="5118100" y="4500563"/>
            <a:ext cx="3924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- numero approssimativo di persone in pericolo</a:t>
            </a:r>
          </a:p>
        </p:txBody>
      </p:sp>
      <p:sp>
        <p:nvSpPr>
          <p:cNvPr id="34826" name="Rettangolo 21"/>
          <p:cNvSpPr>
            <a:spLocks noChangeArrowheads="1"/>
          </p:cNvSpPr>
          <p:nvPr/>
        </p:nvSpPr>
        <p:spPr bwMode="auto">
          <a:xfrm>
            <a:off x="5118100" y="5146675"/>
            <a:ext cx="3168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- tipologia dei danni subiti</a:t>
            </a:r>
          </a:p>
        </p:txBody>
      </p:sp>
      <p:sp>
        <p:nvSpPr>
          <p:cNvPr id="34827" name="Rettangolo 22"/>
          <p:cNvSpPr>
            <a:spLocks noChangeArrowheads="1"/>
          </p:cNvSpPr>
          <p:nvPr/>
        </p:nvSpPr>
        <p:spPr bwMode="auto">
          <a:xfrm>
            <a:off x="5118100" y="5516563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- eventuale presenza di persone disabili, bambini, anziani o feriti</a:t>
            </a:r>
          </a:p>
        </p:txBody>
      </p:sp>
      <p:sp>
        <p:nvSpPr>
          <p:cNvPr id="34828" name="Rettangolo 23"/>
          <p:cNvSpPr>
            <a:spLocks noChangeArrowheads="1"/>
          </p:cNvSpPr>
          <p:nvPr/>
        </p:nvSpPr>
        <p:spPr bwMode="auto">
          <a:xfrm>
            <a:off x="5219700" y="1046163"/>
            <a:ext cx="316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Richieste di emergenza</a:t>
            </a:r>
          </a:p>
        </p:txBody>
      </p:sp>
      <p:sp>
        <p:nvSpPr>
          <p:cNvPr id="34829" name="Rettangolo 13"/>
          <p:cNvSpPr>
            <a:spLocks noChangeArrowheads="1"/>
          </p:cNvSpPr>
          <p:nvPr/>
        </p:nvSpPr>
        <p:spPr bwMode="auto">
          <a:xfrm>
            <a:off x="0" y="260350"/>
            <a:ext cx="91440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FF0000"/>
                </a:solidFill>
              </a:rPr>
              <a:t>NORME DI AUTOPROTEZIONE PER LA POPOLAZIONE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  <p:extLst>
      <p:ext uri="{BB962C8B-B14F-4D97-AF65-F5344CB8AC3E}">
        <p14:creationId xmlns:p14="http://schemas.microsoft.com/office/powerpoint/2010/main" xmlns="" val="234006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825</Words>
  <Application>Microsoft Office PowerPoint</Application>
  <PresentationFormat>Presentazione su schermo (4:3)</PresentationFormat>
  <Paragraphs>109</Paragraphs>
  <Slides>25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Geosilt</dc:creator>
  <cp:lastModifiedBy>Maurizio</cp:lastModifiedBy>
  <cp:revision>39</cp:revision>
  <cp:lastPrinted>2016-10-28T15:55:57Z</cp:lastPrinted>
  <dcterms:created xsi:type="dcterms:W3CDTF">2015-01-11T15:51:59Z</dcterms:created>
  <dcterms:modified xsi:type="dcterms:W3CDTF">2016-11-17T21:47:44Z</dcterms:modified>
</cp:coreProperties>
</file>