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5" r:id="rId3"/>
    <p:sldId id="339" r:id="rId4"/>
    <p:sldId id="329" r:id="rId5"/>
    <p:sldId id="282" r:id="rId6"/>
    <p:sldId id="276" r:id="rId7"/>
    <p:sldId id="277" r:id="rId8"/>
    <p:sldId id="275" r:id="rId9"/>
    <p:sldId id="327" r:id="rId10"/>
    <p:sldId id="343" r:id="rId11"/>
    <p:sldId id="342" r:id="rId12"/>
    <p:sldId id="346" r:id="rId13"/>
    <p:sldId id="344" r:id="rId14"/>
    <p:sldId id="345" r:id="rId15"/>
    <p:sldId id="348" r:id="rId16"/>
    <p:sldId id="347" r:id="rId17"/>
    <p:sldId id="359" r:id="rId18"/>
    <p:sldId id="357" r:id="rId19"/>
    <p:sldId id="358" r:id="rId20"/>
    <p:sldId id="334" r:id="rId21"/>
    <p:sldId id="330" r:id="rId22"/>
    <p:sldId id="336" r:id="rId23"/>
    <p:sldId id="352" r:id="rId24"/>
    <p:sldId id="364" r:id="rId25"/>
    <p:sldId id="361" r:id="rId26"/>
    <p:sldId id="363" r:id="rId27"/>
    <p:sldId id="333" r:id="rId28"/>
    <p:sldId id="353" r:id="rId29"/>
    <p:sldId id="360" r:id="rId30"/>
    <p:sldId id="365" r:id="rId31"/>
    <p:sldId id="368" r:id="rId32"/>
    <p:sldId id="366" r:id="rId33"/>
  </p:sldIdLst>
  <p:sldSz cx="9144000" cy="6858000" type="screen4x3"/>
  <p:notesSz cx="7102475" cy="102330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F42C"/>
    <a:srgbClr val="5A46FF"/>
    <a:srgbClr val="983DBD"/>
    <a:srgbClr val="CCECFF"/>
    <a:srgbClr val="FDFDB1"/>
    <a:srgbClr val="FCFFEB"/>
    <a:srgbClr val="AA5ACA"/>
    <a:srgbClr val="960078"/>
    <a:srgbClr val="87215E"/>
    <a:srgbClr val="F6E9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2" autoAdjust="0"/>
  </p:normalViewPr>
  <p:slideViewPr>
    <p:cSldViewPr snapToGrid="0" snapToObjects="1">
      <p:cViewPr>
        <p:scale>
          <a:sx n="60" d="100"/>
          <a:sy n="60" d="100"/>
        </p:scale>
        <p:origin x="-2238" y="-762"/>
      </p:cViewPr>
      <p:guideLst>
        <p:guide orient="horz" pos="2160"/>
        <p:guide pos="1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8" d="100"/>
          <a:sy n="98" d="100"/>
        </p:scale>
        <p:origin x="-2550" y="-7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D15A0-EAD0-48FC-B0DE-FEC1D6055A9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E423D124-6698-4E83-A680-FDEB9E1FD51C}">
      <dgm:prSet/>
      <dgm:spPr/>
      <dgm:t>
        <a:bodyPr/>
        <a:lstStyle/>
        <a:p>
          <a:pPr rtl="0"/>
          <a:r>
            <a:rPr lang="it-IT" b="1" dirty="0" smtClean="0"/>
            <a:t>1</a:t>
          </a:r>
          <a:endParaRPr lang="it-IT" b="1" dirty="0"/>
        </a:p>
      </dgm:t>
    </dgm:pt>
    <dgm:pt modelId="{300E14BA-080C-497E-896D-33033E4383FB}" type="parTrans" cxnId="{9DD74C13-0C44-4057-9687-7AD0B7D817A6}">
      <dgm:prSet/>
      <dgm:spPr/>
      <dgm:t>
        <a:bodyPr/>
        <a:lstStyle/>
        <a:p>
          <a:endParaRPr lang="it-IT"/>
        </a:p>
      </dgm:t>
    </dgm:pt>
    <dgm:pt modelId="{27E18145-5720-4566-94EE-9AA5969DDC46}" type="sibTrans" cxnId="{9DD74C13-0C44-4057-9687-7AD0B7D817A6}">
      <dgm:prSet/>
      <dgm:spPr/>
      <dgm:t>
        <a:bodyPr/>
        <a:lstStyle/>
        <a:p>
          <a:endParaRPr lang="it-IT"/>
        </a:p>
      </dgm:t>
    </dgm:pt>
    <dgm:pt modelId="{3AAAFCCF-9E1A-4E42-8CD3-56CD4142F9B0}">
      <dgm:prSet/>
      <dgm:spPr/>
      <dgm:t>
        <a:bodyPr/>
        <a:lstStyle/>
        <a:p>
          <a:pPr rtl="0"/>
          <a:r>
            <a:rPr lang="it-IT" b="1" dirty="0" smtClean="0"/>
            <a:t>In Italia la protezione civile è una FUNZIONE, non un’Amministrazione</a:t>
          </a:r>
          <a:endParaRPr lang="it-IT" b="1" dirty="0"/>
        </a:p>
      </dgm:t>
    </dgm:pt>
    <dgm:pt modelId="{364E3A6C-12CA-4252-A832-01CEA8FCDC1F}" type="parTrans" cxnId="{AE8BF7C5-DA5F-4774-9C24-8337EF22F676}">
      <dgm:prSet/>
      <dgm:spPr/>
      <dgm:t>
        <a:bodyPr/>
        <a:lstStyle/>
        <a:p>
          <a:endParaRPr lang="it-IT"/>
        </a:p>
      </dgm:t>
    </dgm:pt>
    <dgm:pt modelId="{FD7A8386-E31E-4D90-8967-7DA03199246D}" type="sibTrans" cxnId="{AE8BF7C5-DA5F-4774-9C24-8337EF22F676}">
      <dgm:prSet/>
      <dgm:spPr/>
      <dgm:t>
        <a:bodyPr/>
        <a:lstStyle/>
        <a:p>
          <a:endParaRPr lang="it-IT"/>
        </a:p>
      </dgm:t>
    </dgm:pt>
    <dgm:pt modelId="{46145F7F-CEBD-49C4-90F4-D66D551269D7}">
      <dgm:prSet/>
      <dgm:spPr/>
      <dgm:t>
        <a:bodyPr/>
        <a:lstStyle/>
        <a:p>
          <a:pPr rtl="0"/>
          <a:r>
            <a:rPr lang="it-IT" b="1" dirty="0" smtClean="0"/>
            <a:t>2</a:t>
          </a:r>
          <a:endParaRPr lang="it-IT" b="1" dirty="0"/>
        </a:p>
      </dgm:t>
    </dgm:pt>
    <dgm:pt modelId="{4363B839-7E55-45C8-B86E-60016A8E31DA}" type="parTrans" cxnId="{598D0438-528C-485D-AED7-0860626673E4}">
      <dgm:prSet/>
      <dgm:spPr/>
      <dgm:t>
        <a:bodyPr/>
        <a:lstStyle/>
        <a:p>
          <a:endParaRPr lang="it-IT"/>
        </a:p>
      </dgm:t>
    </dgm:pt>
    <dgm:pt modelId="{13834891-3BD0-4714-B022-1A89F8AD0E81}" type="sibTrans" cxnId="{598D0438-528C-485D-AED7-0860626673E4}">
      <dgm:prSet/>
      <dgm:spPr/>
      <dgm:t>
        <a:bodyPr/>
        <a:lstStyle/>
        <a:p>
          <a:endParaRPr lang="it-IT"/>
        </a:p>
      </dgm:t>
    </dgm:pt>
    <dgm:pt modelId="{6C905D1B-ED0E-4FE8-8317-BFC67301027A}">
      <dgm:prSet/>
      <dgm:spPr/>
      <dgm:t>
        <a:bodyPr/>
        <a:lstStyle/>
        <a:p>
          <a:pPr rtl="0"/>
          <a:r>
            <a:rPr lang="it-IT" b="1" dirty="0" smtClean="0">
              <a:latin typeface="Calibri" pitchFamily="34" charset="0"/>
            </a:rPr>
            <a:t>4</a:t>
          </a:r>
          <a:endParaRPr lang="it-IT" b="1" dirty="0"/>
        </a:p>
      </dgm:t>
    </dgm:pt>
    <dgm:pt modelId="{A2A6E29B-5198-4E5B-BFC8-3406CED50790}" type="parTrans" cxnId="{29031F2E-27DF-4A03-ABA0-2CF98A445A97}">
      <dgm:prSet/>
      <dgm:spPr/>
      <dgm:t>
        <a:bodyPr/>
        <a:lstStyle/>
        <a:p>
          <a:endParaRPr lang="it-IT"/>
        </a:p>
      </dgm:t>
    </dgm:pt>
    <dgm:pt modelId="{87B0499E-126F-4FC7-B7B3-613BBA796EF4}" type="sibTrans" cxnId="{29031F2E-27DF-4A03-ABA0-2CF98A445A97}">
      <dgm:prSet/>
      <dgm:spPr/>
      <dgm:t>
        <a:bodyPr/>
        <a:lstStyle/>
        <a:p>
          <a:endParaRPr lang="it-IT"/>
        </a:p>
      </dgm:t>
    </dgm:pt>
    <dgm:pt modelId="{7F06D6F1-1A38-49BC-A55A-C7E286DCB7A9}">
      <dgm:prSet/>
      <dgm:spPr/>
      <dgm:t>
        <a:bodyPr/>
        <a:lstStyle/>
        <a:p>
          <a:pPr rtl="0"/>
          <a:r>
            <a:rPr lang="it-IT" b="1" dirty="0" smtClean="0">
              <a:latin typeface="Calibri" pitchFamily="34" charset="0"/>
            </a:rPr>
            <a:t>5</a:t>
          </a:r>
          <a:endParaRPr lang="it-IT" b="1" dirty="0"/>
        </a:p>
      </dgm:t>
    </dgm:pt>
    <dgm:pt modelId="{494C5E96-EBE8-41CE-92CF-FADDFF887842}" type="parTrans" cxnId="{CBF71278-284C-41E6-8757-6E3C87C6CB1F}">
      <dgm:prSet/>
      <dgm:spPr/>
      <dgm:t>
        <a:bodyPr/>
        <a:lstStyle/>
        <a:p>
          <a:endParaRPr lang="it-IT"/>
        </a:p>
      </dgm:t>
    </dgm:pt>
    <dgm:pt modelId="{18686792-E419-4A2A-8382-7BE9B3D846E0}" type="sibTrans" cxnId="{CBF71278-284C-41E6-8757-6E3C87C6CB1F}">
      <dgm:prSet/>
      <dgm:spPr/>
      <dgm:t>
        <a:bodyPr/>
        <a:lstStyle/>
        <a:p>
          <a:endParaRPr lang="it-IT"/>
        </a:p>
      </dgm:t>
    </dgm:pt>
    <dgm:pt modelId="{D1A8C294-AD69-483A-B7B0-64F19DD8D6BC}">
      <dgm:prSet/>
      <dgm:spPr/>
      <dgm:t>
        <a:bodyPr/>
        <a:lstStyle/>
        <a:p>
          <a:pPr rtl="0"/>
          <a:r>
            <a:rPr lang="it-IT" b="1" dirty="0" smtClean="0">
              <a:latin typeface="Calibri" pitchFamily="34" charset="0"/>
            </a:rPr>
            <a:t>L’Istituzione di riferimento a livello nazionale è il DIPARTIMENTO della Protezione Civile della Presidenza del Consiglio dei Ministri.</a:t>
          </a:r>
          <a:endParaRPr lang="it-IT" b="1" dirty="0"/>
        </a:p>
      </dgm:t>
    </dgm:pt>
    <dgm:pt modelId="{CA648B1B-78A4-49BA-BF12-E8CAE5281266}" type="parTrans" cxnId="{EA786EF4-5DBD-46A1-9EA6-3022FEE3B819}">
      <dgm:prSet/>
      <dgm:spPr/>
      <dgm:t>
        <a:bodyPr/>
        <a:lstStyle/>
        <a:p>
          <a:endParaRPr lang="it-IT"/>
        </a:p>
      </dgm:t>
    </dgm:pt>
    <dgm:pt modelId="{E67DBC0F-3F8E-498B-AC32-83F919DCC22D}" type="sibTrans" cxnId="{EA786EF4-5DBD-46A1-9EA6-3022FEE3B819}">
      <dgm:prSet/>
      <dgm:spPr/>
      <dgm:t>
        <a:bodyPr/>
        <a:lstStyle/>
        <a:p>
          <a:endParaRPr lang="it-IT"/>
        </a:p>
      </dgm:t>
    </dgm:pt>
    <dgm:pt modelId="{0553DEE5-990D-4319-AA88-9E69FF4AB37F}">
      <dgm:prSet/>
      <dgm:spPr/>
      <dgm:t>
        <a:bodyPr/>
        <a:lstStyle/>
        <a:p>
          <a:pPr rtl="0"/>
          <a:r>
            <a:rPr lang="it-IT" b="1" dirty="0" smtClean="0">
              <a:latin typeface="Calibri" pitchFamily="34" charset="0"/>
            </a:rPr>
            <a:t>A livello locale il RESPONSABILE della protezione civile è il Sindaco.</a:t>
          </a:r>
          <a:endParaRPr lang="it-IT" b="1" dirty="0"/>
        </a:p>
      </dgm:t>
    </dgm:pt>
    <dgm:pt modelId="{FDF0B67F-D310-4948-970B-CFD325447DC8}" type="parTrans" cxnId="{DDD37C8A-B5E6-4F8A-9795-9FF4C9E0F5DD}">
      <dgm:prSet/>
      <dgm:spPr/>
      <dgm:t>
        <a:bodyPr/>
        <a:lstStyle/>
        <a:p>
          <a:endParaRPr lang="it-IT"/>
        </a:p>
      </dgm:t>
    </dgm:pt>
    <dgm:pt modelId="{518CD633-2E8E-4B02-9633-D2751D1E0B7B}" type="sibTrans" cxnId="{DDD37C8A-B5E6-4F8A-9795-9FF4C9E0F5DD}">
      <dgm:prSet/>
      <dgm:spPr/>
      <dgm:t>
        <a:bodyPr/>
        <a:lstStyle/>
        <a:p>
          <a:endParaRPr lang="it-IT"/>
        </a:p>
      </dgm:t>
    </dgm:pt>
    <dgm:pt modelId="{F34B6AE4-7588-47A1-BDE1-446D78E0AE0F}">
      <dgm:prSet/>
      <dgm:spPr/>
      <dgm:t>
        <a:bodyPr/>
        <a:lstStyle/>
        <a:p>
          <a:pPr rtl="0"/>
          <a:r>
            <a:rPr lang="it-IT" b="1" dirty="0" smtClean="0">
              <a:latin typeface="Calibri" pitchFamily="34" charset="0"/>
            </a:rPr>
            <a:t>Il SINGOLO CITTADINO è parte attiva del Servizio nazionale della Protezione Civile.</a:t>
          </a:r>
          <a:endParaRPr lang="it-IT" b="1" dirty="0"/>
        </a:p>
      </dgm:t>
    </dgm:pt>
    <dgm:pt modelId="{124AA4CA-8AA1-4F17-B282-AF3EBF2E4247}" type="parTrans" cxnId="{D0B9D702-2945-4533-BEA6-B9266EDF67DB}">
      <dgm:prSet/>
      <dgm:spPr/>
      <dgm:t>
        <a:bodyPr/>
        <a:lstStyle/>
        <a:p>
          <a:endParaRPr lang="it-IT"/>
        </a:p>
      </dgm:t>
    </dgm:pt>
    <dgm:pt modelId="{A83B77FC-4934-4A64-98BA-149291B1B7C7}" type="sibTrans" cxnId="{D0B9D702-2945-4533-BEA6-B9266EDF67DB}">
      <dgm:prSet/>
      <dgm:spPr/>
      <dgm:t>
        <a:bodyPr/>
        <a:lstStyle/>
        <a:p>
          <a:endParaRPr lang="it-IT"/>
        </a:p>
      </dgm:t>
    </dgm:pt>
    <dgm:pt modelId="{5239A5DE-FD45-4BDE-AB8E-729C38E2BC52}">
      <dgm:prSet/>
      <dgm:spPr/>
      <dgm:t>
        <a:bodyPr/>
        <a:lstStyle/>
        <a:p>
          <a:pPr rtl="0"/>
          <a:r>
            <a:rPr lang="it-IT" b="1" dirty="0" smtClean="0">
              <a:latin typeface="Calibri" pitchFamily="34" charset="0"/>
            </a:rPr>
            <a:t>Fanno parte del Sistema di Protezione Civile le «COMPONENTI» e le «STRUTTURE OPERATIVE»</a:t>
          </a:r>
          <a:endParaRPr lang="it-IT" b="1" dirty="0"/>
        </a:p>
      </dgm:t>
    </dgm:pt>
    <dgm:pt modelId="{ABD42DA0-5EA6-46B1-B5E4-3B4D0349C93A}" type="parTrans" cxnId="{C45AB41A-343E-4F96-B9BB-2B63BCCE102F}">
      <dgm:prSet/>
      <dgm:spPr/>
      <dgm:t>
        <a:bodyPr/>
        <a:lstStyle/>
        <a:p>
          <a:endParaRPr lang="it-IT"/>
        </a:p>
      </dgm:t>
    </dgm:pt>
    <dgm:pt modelId="{41DE08C2-884E-449E-8AE9-E2314427813C}" type="sibTrans" cxnId="{C45AB41A-343E-4F96-B9BB-2B63BCCE102F}">
      <dgm:prSet/>
      <dgm:spPr/>
      <dgm:t>
        <a:bodyPr/>
        <a:lstStyle/>
        <a:p>
          <a:endParaRPr lang="it-IT"/>
        </a:p>
      </dgm:t>
    </dgm:pt>
    <dgm:pt modelId="{B3EC8973-7539-41EA-9CAE-FE79DE5B4584}">
      <dgm:prSet/>
      <dgm:spPr/>
      <dgm:t>
        <a:bodyPr/>
        <a:lstStyle/>
        <a:p>
          <a:r>
            <a:rPr lang="it-IT" b="1" smtClean="0">
              <a:latin typeface="Calibri" pitchFamily="34" charset="0"/>
            </a:rPr>
            <a:t>3</a:t>
          </a:r>
          <a:endParaRPr lang="it-IT"/>
        </a:p>
      </dgm:t>
    </dgm:pt>
    <dgm:pt modelId="{B5971C24-2C54-4F4D-84F9-6D9DED79790A}" type="parTrans" cxnId="{C73253B1-33DF-411E-A249-318FBBA545AB}">
      <dgm:prSet/>
      <dgm:spPr/>
      <dgm:t>
        <a:bodyPr/>
        <a:lstStyle/>
        <a:p>
          <a:endParaRPr lang="it-IT"/>
        </a:p>
      </dgm:t>
    </dgm:pt>
    <dgm:pt modelId="{B55AD6E0-EC8C-476C-9E64-3C60E2F6D71C}" type="sibTrans" cxnId="{C73253B1-33DF-411E-A249-318FBBA545AB}">
      <dgm:prSet/>
      <dgm:spPr/>
      <dgm:t>
        <a:bodyPr/>
        <a:lstStyle/>
        <a:p>
          <a:endParaRPr lang="it-IT"/>
        </a:p>
      </dgm:t>
    </dgm:pt>
    <dgm:pt modelId="{A8C9D6DC-8EA1-4EBC-AA74-336C77581EB6}" type="pres">
      <dgm:prSet presAssocID="{4CCD15A0-EAD0-48FC-B0DE-FEC1D6055A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023A7BB-24A3-488F-BD4A-4971B2402636}" type="pres">
      <dgm:prSet presAssocID="{E423D124-6698-4E83-A680-FDEB9E1FD51C}" presName="composite" presStyleCnt="0"/>
      <dgm:spPr/>
    </dgm:pt>
    <dgm:pt modelId="{AA633D41-C729-42A3-ADC6-ACBA1107C129}" type="pres">
      <dgm:prSet presAssocID="{E423D124-6698-4E83-A680-FDEB9E1FD51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8B776F-2339-437C-A0B0-ACC5171E6286}" type="pres">
      <dgm:prSet presAssocID="{E423D124-6698-4E83-A680-FDEB9E1FD51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8DD7C6-0650-4909-9AE0-048D8CD60917}" type="pres">
      <dgm:prSet presAssocID="{27E18145-5720-4566-94EE-9AA5969DDC46}" presName="sp" presStyleCnt="0"/>
      <dgm:spPr/>
    </dgm:pt>
    <dgm:pt modelId="{B014C494-FFAC-42D2-87D4-69E547060787}" type="pres">
      <dgm:prSet presAssocID="{46145F7F-CEBD-49C4-90F4-D66D551269D7}" presName="composite" presStyleCnt="0"/>
      <dgm:spPr/>
    </dgm:pt>
    <dgm:pt modelId="{FAB94CE3-199E-44E8-AC1A-BAA95C4D4545}" type="pres">
      <dgm:prSet presAssocID="{46145F7F-CEBD-49C4-90F4-D66D551269D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AEAB8-245B-4729-8E58-AEC7018A960D}" type="pres">
      <dgm:prSet presAssocID="{46145F7F-CEBD-49C4-90F4-D66D551269D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461A09-39D9-4F89-A6C6-3117F2ECB2F5}" type="pres">
      <dgm:prSet presAssocID="{13834891-3BD0-4714-B022-1A89F8AD0E81}" presName="sp" presStyleCnt="0"/>
      <dgm:spPr/>
    </dgm:pt>
    <dgm:pt modelId="{021E1060-9502-455E-930B-88B755BCB512}" type="pres">
      <dgm:prSet presAssocID="{B3EC8973-7539-41EA-9CAE-FE79DE5B4584}" presName="composite" presStyleCnt="0"/>
      <dgm:spPr/>
    </dgm:pt>
    <dgm:pt modelId="{626643AA-7E00-43D9-9A8B-F169091B8315}" type="pres">
      <dgm:prSet presAssocID="{B3EC8973-7539-41EA-9CAE-FE79DE5B458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13C4AE-E323-4007-ACBF-9CC6DDB84A33}" type="pres">
      <dgm:prSet presAssocID="{B3EC8973-7539-41EA-9CAE-FE79DE5B458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99EAE7-4BCE-432B-AE78-012E580C573F}" type="pres">
      <dgm:prSet presAssocID="{B55AD6E0-EC8C-476C-9E64-3C60E2F6D71C}" presName="sp" presStyleCnt="0"/>
      <dgm:spPr/>
    </dgm:pt>
    <dgm:pt modelId="{2FF3EC77-29DF-4681-9D73-90657EEE223A}" type="pres">
      <dgm:prSet presAssocID="{6C905D1B-ED0E-4FE8-8317-BFC67301027A}" presName="composite" presStyleCnt="0"/>
      <dgm:spPr/>
    </dgm:pt>
    <dgm:pt modelId="{CEE994D0-5A0C-4DB7-AFDC-463F95836651}" type="pres">
      <dgm:prSet presAssocID="{6C905D1B-ED0E-4FE8-8317-BFC67301027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C058AE-08D2-496C-AD29-E41F4CF547ED}" type="pres">
      <dgm:prSet presAssocID="{6C905D1B-ED0E-4FE8-8317-BFC67301027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5696F0-A392-4921-BE35-CADE7B8DBF65}" type="pres">
      <dgm:prSet presAssocID="{87B0499E-126F-4FC7-B7B3-613BBA796EF4}" presName="sp" presStyleCnt="0"/>
      <dgm:spPr/>
    </dgm:pt>
    <dgm:pt modelId="{DD011563-79AB-4049-A261-2315B6E7F441}" type="pres">
      <dgm:prSet presAssocID="{7F06D6F1-1A38-49BC-A55A-C7E286DCB7A9}" presName="composite" presStyleCnt="0"/>
      <dgm:spPr/>
    </dgm:pt>
    <dgm:pt modelId="{8F69CE7E-FDDF-4840-8B98-8C3A82397F5F}" type="pres">
      <dgm:prSet presAssocID="{7F06D6F1-1A38-49BC-A55A-C7E286DCB7A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B2ABD6-D9B6-42B5-A46B-048D0431E0A2}" type="pres">
      <dgm:prSet presAssocID="{7F06D6F1-1A38-49BC-A55A-C7E286DCB7A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8D0438-528C-485D-AED7-0860626673E4}" srcId="{4CCD15A0-EAD0-48FC-B0DE-FEC1D6055A94}" destId="{46145F7F-CEBD-49C4-90F4-D66D551269D7}" srcOrd="1" destOrd="0" parTransId="{4363B839-7E55-45C8-B86E-60016A8E31DA}" sibTransId="{13834891-3BD0-4714-B022-1A89F8AD0E81}"/>
    <dgm:cxn modelId="{CBF71278-284C-41E6-8757-6E3C87C6CB1F}" srcId="{4CCD15A0-EAD0-48FC-B0DE-FEC1D6055A94}" destId="{7F06D6F1-1A38-49BC-A55A-C7E286DCB7A9}" srcOrd="4" destOrd="0" parTransId="{494C5E96-EBE8-41CE-92CF-FADDFF887842}" sibTransId="{18686792-E419-4A2A-8382-7BE9B3D846E0}"/>
    <dgm:cxn modelId="{C73253B1-33DF-411E-A249-318FBBA545AB}" srcId="{4CCD15A0-EAD0-48FC-B0DE-FEC1D6055A94}" destId="{B3EC8973-7539-41EA-9CAE-FE79DE5B4584}" srcOrd="2" destOrd="0" parTransId="{B5971C24-2C54-4F4D-84F9-6D9DED79790A}" sibTransId="{B55AD6E0-EC8C-476C-9E64-3C60E2F6D71C}"/>
    <dgm:cxn modelId="{933A1A38-DBC2-B043-9F50-C5E32926E187}" type="presOf" srcId="{0553DEE5-990D-4319-AA88-9E69FF4AB37F}" destId="{FBC058AE-08D2-496C-AD29-E41F4CF547ED}" srcOrd="0" destOrd="0" presId="urn:microsoft.com/office/officeart/2005/8/layout/chevron2"/>
    <dgm:cxn modelId="{82C85129-AF0F-074F-AB53-C39DAC8614B6}" type="presOf" srcId="{4CCD15A0-EAD0-48FC-B0DE-FEC1D6055A94}" destId="{A8C9D6DC-8EA1-4EBC-AA74-336C77581EB6}" srcOrd="0" destOrd="0" presId="urn:microsoft.com/office/officeart/2005/8/layout/chevron2"/>
    <dgm:cxn modelId="{60C007BF-DD76-F443-93D0-E85BF4340982}" type="presOf" srcId="{D1A8C294-AD69-483A-B7B0-64F19DD8D6BC}" destId="{8E13C4AE-E323-4007-ACBF-9CC6DDB84A33}" srcOrd="0" destOrd="0" presId="urn:microsoft.com/office/officeart/2005/8/layout/chevron2"/>
    <dgm:cxn modelId="{431FFA24-F416-4C4F-89D5-1B19B0E4627F}" type="presOf" srcId="{E423D124-6698-4E83-A680-FDEB9E1FD51C}" destId="{AA633D41-C729-42A3-ADC6-ACBA1107C129}" srcOrd="0" destOrd="0" presId="urn:microsoft.com/office/officeart/2005/8/layout/chevron2"/>
    <dgm:cxn modelId="{D091FF54-2826-4B41-92BC-474FDB363B65}" type="presOf" srcId="{46145F7F-CEBD-49C4-90F4-D66D551269D7}" destId="{FAB94CE3-199E-44E8-AC1A-BAA95C4D4545}" srcOrd="0" destOrd="0" presId="urn:microsoft.com/office/officeart/2005/8/layout/chevron2"/>
    <dgm:cxn modelId="{1AF6357D-A12A-684C-A1A2-1F3D13C9EEFC}" type="presOf" srcId="{B3EC8973-7539-41EA-9CAE-FE79DE5B4584}" destId="{626643AA-7E00-43D9-9A8B-F169091B8315}" srcOrd="0" destOrd="0" presId="urn:microsoft.com/office/officeart/2005/8/layout/chevron2"/>
    <dgm:cxn modelId="{90D2A8BE-26F2-3C4B-BC3F-01119A3C9E05}" type="presOf" srcId="{5239A5DE-FD45-4BDE-AB8E-729C38E2BC52}" destId="{FD2AEAB8-245B-4729-8E58-AEC7018A960D}" srcOrd="0" destOrd="0" presId="urn:microsoft.com/office/officeart/2005/8/layout/chevron2"/>
    <dgm:cxn modelId="{A60849AC-76EB-5443-96E8-D91D4667C082}" type="presOf" srcId="{6C905D1B-ED0E-4FE8-8317-BFC67301027A}" destId="{CEE994D0-5A0C-4DB7-AFDC-463F95836651}" srcOrd="0" destOrd="0" presId="urn:microsoft.com/office/officeart/2005/8/layout/chevron2"/>
    <dgm:cxn modelId="{D0B9D702-2945-4533-BEA6-B9266EDF67DB}" srcId="{7F06D6F1-1A38-49BC-A55A-C7E286DCB7A9}" destId="{F34B6AE4-7588-47A1-BDE1-446D78E0AE0F}" srcOrd="0" destOrd="0" parTransId="{124AA4CA-8AA1-4F17-B282-AF3EBF2E4247}" sibTransId="{A83B77FC-4934-4A64-98BA-149291B1B7C7}"/>
    <dgm:cxn modelId="{AE8BF7C5-DA5F-4774-9C24-8337EF22F676}" srcId="{E423D124-6698-4E83-A680-FDEB9E1FD51C}" destId="{3AAAFCCF-9E1A-4E42-8CD3-56CD4142F9B0}" srcOrd="0" destOrd="0" parTransId="{364E3A6C-12CA-4252-A832-01CEA8FCDC1F}" sibTransId="{FD7A8386-E31E-4D90-8967-7DA03199246D}"/>
    <dgm:cxn modelId="{22123C43-1220-2342-9A25-D64818919E58}" type="presOf" srcId="{7F06D6F1-1A38-49BC-A55A-C7E286DCB7A9}" destId="{8F69CE7E-FDDF-4840-8B98-8C3A82397F5F}" srcOrd="0" destOrd="0" presId="urn:microsoft.com/office/officeart/2005/8/layout/chevron2"/>
    <dgm:cxn modelId="{EA786EF4-5DBD-46A1-9EA6-3022FEE3B819}" srcId="{B3EC8973-7539-41EA-9CAE-FE79DE5B4584}" destId="{D1A8C294-AD69-483A-B7B0-64F19DD8D6BC}" srcOrd="0" destOrd="0" parTransId="{CA648B1B-78A4-49BA-BF12-E8CAE5281266}" sibTransId="{E67DBC0F-3F8E-498B-AC32-83F919DCC22D}"/>
    <dgm:cxn modelId="{9DD74C13-0C44-4057-9687-7AD0B7D817A6}" srcId="{4CCD15A0-EAD0-48FC-B0DE-FEC1D6055A94}" destId="{E423D124-6698-4E83-A680-FDEB9E1FD51C}" srcOrd="0" destOrd="0" parTransId="{300E14BA-080C-497E-896D-33033E4383FB}" sibTransId="{27E18145-5720-4566-94EE-9AA5969DDC46}"/>
    <dgm:cxn modelId="{3C91D9D8-EDB6-C744-9D35-A4DD86AEAC10}" type="presOf" srcId="{3AAAFCCF-9E1A-4E42-8CD3-56CD4142F9B0}" destId="{238B776F-2339-437C-A0B0-ACC5171E6286}" srcOrd="0" destOrd="0" presId="urn:microsoft.com/office/officeart/2005/8/layout/chevron2"/>
    <dgm:cxn modelId="{C45AB41A-343E-4F96-B9BB-2B63BCCE102F}" srcId="{46145F7F-CEBD-49C4-90F4-D66D551269D7}" destId="{5239A5DE-FD45-4BDE-AB8E-729C38E2BC52}" srcOrd="0" destOrd="0" parTransId="{ABD42DA0-5EA6-46B1-B5E4-3B4D0349C93A}" sibTransId="{41DE08C2-884E-449E-8AE9-E2314427813C}"/>
    <dgm:cxn modelId="{29031F2E-27DF-4A03-ABA0-2CF98A445A97}" srcId="{4CCD15A0-EAD0-48FC-B0DE-FEC1D6055A94}" destId="{6C905D1B-ED0E-4FE8-8317-BFC67301027A}" srcOrd="3" destOrd="0" parTransId="{A2A6E29B-5198-4E5B-BFC8-3406CED50790}" sibTransId="{87B0499E-126F-4FC7-B7B3-613BBA796EF4}"/>
    <dgm:cxn modelId="{2CE64244-A52A-A140-B412-BAC778BFAE98}" type="presOf" srcId="{F34B6AE4-7588-47A1-BDE1-446D78E0AE0F}" destId="{09B2ABD6-D9B6-42B5-A46B-048D0431E0A2}" srcOrd="0" destOrd="0" presId="urn:microsoft.com/office/officeart/2005/8/layout/chevron2"/>
    <dgm:cxn modelId="{DDD37C8A-B5E6-4F8A-9795-9FF4C9E0F5DD}" srcId="{6C905D1B-ED0E-4FE8-8317-BFC67301027A}" destId="{0553DEE5-990D-4319-AA88-9E69FF4AB37F}" srcOrd="0" destOrd="0" parTransId="{FDF0B67F-D310-4948-970B-CFD325447DC8}" sibTransId="{518CD633-2E8E-4B02-9633-D2751D1E0B7B}"/>
    <dgm:cxn modelId="{68445C5B-C8EA-1B47-8F9F-2BF788162265}" type="presParOf" srcId="{A8C9D6DC-8EA1-4EBC-AA74-336C77581EB6}" destId="{B023A7BB-24A3-488F-BD4A-4971B2402636}" srcOrd="0" destOrd="0" presId="urn:microsoft.com/office/officeart/2005/8/layout/chevron2"/>
    <dgm:cxn modelId="{3397B517-FB8C-FE45-AD21-AD611030F977}" type="presParOf" srcId="{B023A7BB-24A3-488F-BD4A-4971B2402636}" destId="{AA633D41-C729-42A3-ADC6-ACBA1107C129}" srcOrd="0" destOrd="0" presId="urn:microsoft.com/office/officeart/2005/8/layout/chevron2"/>
    <dgm:cxn modelId="{00A0F2C4-CB64-B444-ABAC-423715B6088F}" type="presParOf" srcId="{B023A7BB-24A3-488F-BD4A-4971B2402636}" destId="{238B776F-2339-437C-A0B0-ACC5171E6286}" srcOrd="1" destOrd="0" presId="urn:microsoft.com/office/officeart/2005/8/layout/chevron2"/>
    <dgm:cxn modelId="{491EA303-FDDD-774E-A022-EA26AB1955A5}" type="presParOf" srcId="{A8C9D6DC-8EA1-4EBC-AA74-336C77581EB6}" destId="{1B8DD7C6-0650-4909-9AE0-048D8CD60917}" srcOrd="1" destOrd="0" presId="urn:microsoft.com/office/officeart/2005/8/layout/chevron2"/>
    <dgm:cxn modelId="{FDE199F9-0716-E14E-82DF-F71530312C29}" type="presParOf" srcId="{A8C9D6DC-8EA1-4EBC-AA74-336C77581EB6}" destId="{B014C494-FFAC-42D2-87D4-69E547060787}" srcOrd="2" destOrd="0" presId="urn:microsoft.com/office/officeart/2005/8/layout/chevron2"/>
    <dgm:cxn modelId="{8CF87815-EED0-2043-A406-A3A8D2C55E39}" type="presParOf" srcId="{B014C494-FFAC-42D2-87D4-69E547060787}" destId="{FAB94CE3-199E-44E8-AC1A-BAA95C4D4545}" srcOrd="0" destOrd="0" presId="urn:microsoft.com/office/officeart/2005/8/layout/chevron2"/>
    <dgm:cxn modelId="{35F9570E-E592-0640-947C-6EC0FD371E26}" type="presParOf" srcId="{B014C494-FFAC-42D2-87D4-69E547060787}" destId="{FD2AEAB8-245B-4729-8E58-AEC7018A960D}" srcOrd="1" destOrd="0" presId="urn:microsoft.com/office/officeart/2005/8/layout/chevron2"/>
    <dgm:cxn modelId="{BCA0B4C7-625D-F44B-82F0-FDFC671D0B33}" type="presParOf" srcId="{A8C9D6DC-8EA1-4EBC-AA74-336C77581EB6}" destId="{97461A09-39D9-4F89-A6C6-3117F2ECB2F5}" srcOrd="3" destOrd="0" presId="urn:microsoft.com/office/officeart/2005/8/layout/chevron2"/>
    <dgm:cxn modelId="{E01CC7D3-F06A-1945-8DCB-5597129A89BB}" type="presParOf" srcId="{A8C9D6DC-8EA1-4EBC-AA74-336C77581EB6}" destId="{021E1060-9502-455E-930B-88B755BCB512}" srcOrd="4" destOrd="0" presId="urn:microsoft.com/office/officeart/2005/8/layout/chevron2"/>
    <dgm:cxn modelId="{5A99B36F-0F05-5640-B475-71F4919ED4DD}" type="presParOf" srcId="{021E1060-9502-455E-930B-88B755BCB512}" destId="{626643AA-7E00-43D9-9A8B-F169091B8315}" srcOrd="0" destOrd="0" presId="urn:microsoft.com/office/officeart/2005/8/layout/chevron2"/>
    <dgm:cxn modelId="{DBF1D78A-867A-8D46-B47F-00C715ECE801}" type="presParOf" srcId="{021E1060-9502-455E-930B-88B755BCB512}" destId="{8E13C4AE-E323-4007-ACBF-9CC6DDB84A33}" srcOrd="1" destOrd="0" presId="urn:microsoft.com/office/officeart/2005/8/layout/chevron2"/>
    <dgm:cxn modelId="{789BDF68-B7A9-714D-B683-CC275290AD87}" type="presParOf" srcId="{A8C9D6DC-8EA1-4EBC-AA74-336C77581EB6}" destId="{DC99EAE7-4BCE-432B-AE78-012E580C573F}" srcOrd="5" destOrd="0" presId="urn:microsoft.com/office/officeart/2005/8/layout/chevron2"/>
    <dgm:cxn modelId="{13F01539-9218-7C4F-A289-B0F7867481FA}" type="presParOf" srcId="{A8C9D6DC-8EA1-4EBC-AA74-336C77581EB6}" destId="{2FF3EC77-29DF-4681-9D73-90657EEE223A}" srcOrd="6" destOrd="0" presId="urn:microsoft.com/office/officeart/2005/8/layout/chevron2"/>
    <dgm:cxn modelId="{B006FD9E-52FD-6347-89BB-A5DDFCDC8B2B}" type="presParOf" srcId="{2FF3EC77-29DF-4681-9D73-90657EEE223A}" destId="{CEE994D0-5A0C-4DB7-AFDC-463F95836651}" srcOrd="0" destOrd="0" presId="urn:microsoft.com/office/officeart/2005/8/layout/chevron2"/>
    <dgm:cxn modelId="{D8BD5B41-6552-534F-BDBC-AE89E95AF48F}" type="presParOf" srcId="{2FF3EC77-29DF-4681-9D73-90657EEE223A}" destId="{FBC058AE-08D2-496C-AD29-E41F4CF547ED}" srcOrd="1" destOrd="0" presId="urn:microsoft.com/office/officeart/2005/8/layout/chevron2"/>
    <dgm:cxn modelId="{1962FDC2-B7FA-3A46-BA30-7E2830633D1D}" type="presParOf" srcId="{A8C9D6DC-8EA1-4EBC-AA74-336C77581EB6}" destId="{FE5696F0-A392-4921-BE35-CADE7B8DBF65}" srcOrd="7" destOrd="0" presId="urn:microsoft.com/office/officeart/2005/8/layout/chevron2"/>
    <dgm:cxn modelId="{1126E5D5-5BC8-BA43-A1FD-A1F3DBC780F1}" type="presParOf" srcId="{A8C9D6DC-8EA1-4EBC-AA74-336C77581EB6}" destId="{DD011563-79AB-4049-A261-2315B6E7F441}" srcOrd="8" destOrd="0" presId="urn:microsoft.com/office/officeart/2005/8/layout/chevron2"/>
    <dgm:cxn modelId="{AA82A3C2-F87D-AB47-BD22-983AFF211CF0}" type="presParOf" srcId="{DD011563-79AB-4049-A261-2315B6E7F441}" destId="{8F69CE7E-FDDF-4840-8B98-8C3A82397F5F}" srcOrd="0" destOrd="0" presId="urn:microsoft.com/office/officeart/2005/8/layout/chevron2"/>
    <dgm:cxn modelId="{A8E135DC-EEE5-654F-BF72-6F9F33A5C27F}" type="presParOf" srcId="{DD011563-79AB-4049-A261-2315B6E7F441}" destId="{09B2ABD6-D9B6-42B5-A46B-048D0431E0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20505-D1BD-47B4-ADCF-B49BC656BEE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C6664108-6CD4-4041-9322-30C236641768}">
      <dgm:prSet phldrT="[Testo]" custT="1"/>
      <dgm:spPr/>
      <dgm:t>
        <a:bodyPr/>
        <a:lstStyle/>
        <a:p>
          <a:r>
            <a:rPr lang="it-IT" sz="2200" dirty="0" smtClean="0"/>
            <a:t>La redazione di un nuovo Piano di Emergenza (stralcio </a:t>
          </a:r>
          <a:r>
            <a:rPr lang="it-IT" sz="2200" dirty="0" err="1" smtClean="0"/>
            <a:t>idro-meteo</a:t>
          </a:r>
          <a:r>
            <a:rPr lang="it-IT" sz="2200" dirty="0" smtClean="0"/>
            <a:t>)</a:t>
          </a:r>
          <a:endParaRPr lang="it-IT" sz="2200" dirty="0"/>
        </a:p>
      </dgm:t>
    </dgm:pt>
    <dgm:pt modelId="{2AD88E9A-E4D4-43B5-A3D1-DCF963827FA5}" type="parTrans" cxnId="{3A437BB3-9245-4DCC-B3DE-E8C072CE5735}">
      <dgm:prSet/>
      <dgm:spPr/>
      <dgm:t>
        <a:bodyPr/>
        <a:lstStyle/>
        <a:p>
          <a:endParaRPr lang="it-IT" sz="2200"/>
        </a:p>
      </dgm:t>
    </dgm:pt>
    <dgm:pt modelId="{3886E357-EFF4-496A-82FE-227CD1EE3684}" type="sibTrans" cxnId="{3A437BB3-9245-4DCC-B3DE-E8C072CE5735}">
      <dgm:prSet/>
      <dgm:spPr/>
      <dgm:t>
        <a:bodyPr/>
        <a:lstStyle/>
        <a:p>
          <a:endParaRPr lang="it-IT" sz="2200"/>
        </a:p>
      </dgm:t>
    </dgm:pt>
    <dgm:pt modelId="{30BA69E6-703F-4087-AF40-F208EE3D9718}">
      <dgm:prSet phldrT="[Testo]" custT="1"/>
      <dgm:spPr/>
      <dgm:t>
        <a:bodyPr/>
        <a:lstStyle/>
        <a:p>
          <a:r>
            <a:rPr lang="it-IT" sz="2200" dirty="0" smtClean="0"/>
            <a:t>La capacità operativa di un Gruppo di Lavoro</a:t>
          </a:r>
          <a:endParaRPr lang="it-IT" sz="2200" dirty="0"/>
        </a:p>
      </dgm:t>
    </dgm:pt>
    <dgm:pt modelId="{4B6C06A8-A9D6-40CC-A5FA-70DC450BB6D3}" type="parTrans" cxnId="{0AC860BF-FA20-4634-B9C8-CD57A4BBD05F}">
      <dgm:prSet/>
      <dgm:spPr/>
      <dgm:t>
        <a:bodyPr/>
        <a:lstStyle/>
        <a:p>
          <a:endParaRPr lang="it-IT" sz="2200"/>
        </a:p>
      </dgm:t>
    </dgm:pt>
    <dgm:pt modelId="{70A62258-4A45-4F7C-8839-9881AEE91878}" type="sibTrans" cxnId="{0AC860BF-FA20-4634-B9C8-CD57A4BBD05F}">
      <dgm:prSet/>
      <dgm:spPr/>
      <dgm:t>
        <a:bodyPr/>
        <a:lstStyle/>
        <a:p>
          <a:endParaRPr lang="it-IT" sz="2200"/>
        </a:p>
      </dgm:t>
    </dgm:pt>
    <dgm:pt modelId="{52C4F71B-C8FA-41D2-8FD2-62725602DBD0}">
      <dgm:prSet phldrT="[Testo]" custT="1"/>
      <dgm:spPr/>
      <dgm:t>
        <a:bodyPr/>
        <a:lstStyle/>
        <a:p>
          <a:r>
            <a:rPr lang="it-IT" sz="2200" dirty="0" smtClean="0"/>
            <a:t>Il forte coinvolgimento di scuola e volontariato</a:t>
          </a:r>
          <a:endParaRPr lang="it-IT" sz="2200" dirty="0"/>
        </a:p>
      </dgm:t>
    </dgm:pt>
    <dgm:pt modelId="{75D8E601-DF64-4FE7-A862-034AF1710624}" type="parTrans" cxnId="{E922EB09-FF2D-4C2C-9F97-08C3D7BC0512}">
      <dgm:prSet/>
      <dgm:spPr/>
      <dgm:t>
        <a:bodyPr/>
        <a:lstStyle/>
        <a:p>
          <a:endParaRPr lang="it-IT" sz="2200"/>
        </a:p>
      </dgm:t>
    </dgm:pt>
    <dgm:pt modelId="{524CEAFA-99F6-4DAE-ADE3-185AB247A9F3}" type="sibTrans" cxnId="{E922EB09-FF2D-4C2C-9F97-08C3D7BC0512}">
      <dgm:prSet/>
      <dgm:spPr/>
      <dgm:t>
        <a:bodyPr/>
        <a:lstStyle/>
        <a:p>
          <a:endParaRPr lang="it-IT" sz="2200"/>
        </a:p>
      </dgm:t>
    </dgm:pt>
    <dgm:pt modelId="{A1760918-27D3-44CC-8542-7363408CFE72}">
      <dgm:prSet phldrT="[Testo]" custT="1"/>
      <dgm:spPr/>
      <dgm:t>
        <a:bodyPr/>
        <a:lstStyle/>
        <a:p>
          <a:r>
            <a:rPr lang="it-IT" sz="2200" dirty="0" smtClean="0"/>
            <a:t>Una maggiore diffusione della cultura di PC</a:t>
          </a:r>
          <a:endParaRPr lang="it-IT" sz="2200" dirty="0"/>
        </a:p>
      </dgm:t>
    </dgm:pt>
    <dgm:pt modelId="{78BC84EE-7CCA-4C76-8EF8-2755E15CDFB7}" type="parTrans" cxnId="{C4EC9978-46DC-4B2D-8FBE-6651432CCE24}">
      <dgm:prSet/>
      <dgm:spPr/>
      <dgm:t>
        <a:bodyPr/>
        <a:lstStyle/>
        <a:p>
          <a:endParaRPr lang="it-IT"/>
        </a:p>
      </dgm:t>
    </dgm:pt>
    <dgm:pt modelId="{540F491D-03F2-4ECF-9AD5-F4108212E42E}" type="sibTrans" cxnId="{C4EC9978-46DC-4B2D-8FBE-6651432CCE24}">
      <dgm:prSet/>
      <dgm:spPr/>
      <dgm:t>
        <a:bodyPr/>
        <a:lstStyle/>
        <a:p>
          <a:endParaRPr lang="it-IT"/>
        </a:p>
      </dgm:t>
    </dgm:pt>
    <dgm:pt modelId="{B1A8E869-E37C-45BA-AA5D-BB28AE66B6F2}">
      <dgm:prSet phldrT="[Testo]" custT="1"/>
      <dgm:spPr/>
      <dgm:t>
        <a:bodyPr/>
        <a:lstStyle/>
        <a:p>
          <a:r>
            <a:rPr lang="it-IT" sz="2200" b="1" dirty="0" smtClean="0"/>
            <a:t>L’emulazione da parte di altri comuni</a:t>
          </a:r>
          <a:endParaRPr lang="it-IT" sz="2200" b="1" dirty="0"/>
        </a:p>
      </dgm:t>
    </dgm:pt>
    <dgm:pt modelId="{75698290-908D-4B4F-A490-D91B403C2BC5}" type="parTrans" cxnId="{93A36D06-2D73-4311-B304-747AD600755D}">
      <dgm:prSet/>
      <dgm:spPr/>
      <dgm:t>
        <a:bodyPr/>
        <a:lstStyle/>
        <a:p>
          <a:endParaRPr lang="it-IT"/>
        </a:p>
      </dgm:t>
    </dgm:pt>
    <dgm:pt modelId="{3B54F8D5-2E29-4280-A3A0-28D7FD56B9F6}" type="sibTrans" cxnId="{93A36D06-2D73-4311-B304-747AD600755D}">
      <dgm:prSet/>
      <dgm:spPr/>
      <dgm:t>
        <a:bodyPr/>
        <a:lstStyle/>
        <a:p>
          <a:endParaRPr lang="it-IT"/>
        </a:p>
      </dgm:t>
    </dgm:pt>
    <dgm:pt modelId="{00DD89A3-1F27-498C-82CA-869C7B6399CE}" type="pres">
      <dgm:prSet presAssocID="{3A020505-D1BD-47B4-ADCF-B49BC656B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6E91E3-8612-49AD-B1D0-55A488A15D11}" type="pres">
      <dgm:prSet presAssocID="{C6664108-6CD4-4041-9322-30C236641768}" presName="parentLin" presStyleCnt="0"/>
      <dgm:spPr/>
    </dgm:pt>
    <dgm:pt modelId="{36A9034A-97DE-4F48-BD49-868ECD339DAC}" type="pres">
      <dgm:prSet presAssocID="{C6664108-6CD4-4041-9322-30C23664176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C083ED6-9AEE-44C6-8DEB-BF5172E6D081}" type="pres">
      <dgm:prSet presAssocID="{C6664108-6CD4-4041-9322-30C236641768}" presName="parentText" presStyleLbl="node1" presStyleIdx="0" presStyleCnt="5" custScaleX="108426" custScaleY="1339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0D0E64-76A7-4245-AFB7-D5E8C156227D}" type="pres">
      <dgm:prSet presAssocID="{C6664108-6CD4-4041-9322-30C236641768}" presName="negativeSpace" presStyleCnt="0"/>
      <dgm:spPr/>
    </dgm:pt>
    <dgm:pt modelId="{5CC51EFF-E6B0-45D7-BEF4-779919C11673}" type="pres">
      <dgm:prSet presAssocID="{C6664108-6CD4-4041-9322-30C23664176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65DA9F-5E05-4780-9BC3-003CA1DF3D6D}" type="pres">
      <dgm:prSet presAssocID="{3886E357-EFF4-496A-82FE-227CD1EE3684}" presName="spaceBetweenRectangles" presStyleCnt="0"/>
      <dgm:spPr/>
    </dgm:pt>
    <dgm:pt modelId="{8A6E9D4F-39FD-4C4B-B88F-E035913EE1F9}" type="pres">
      <dgm:prSet presAssocID="{30BA69E6-703F-4087-AF40-F208EE3D9718}" presName="parentLin" presStyleCnt="0"/>
      <dgm:spPr/>
    </dgm:pt>
    <dgm:pt modelId="{2D19E353-B610-480A-8D7A-91740A4769CA}" type="pres">
      <dgm:prSet presAssocID="{30BA69E6-703F-4087-AF40-F208EE3D971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1798936-FBCC-4063-9A20-4CEE2B19E481}" type="pres">
      <dgm:prSet presAssocID="{30BA69E6-703F-4087-AF40-F208EE3D9718}" presName="parentText" presStyleLbl="node1" presStyleIdx="1" presStyleCnt="5" custScaleX="10842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3C4FA9-3036-4888-BA95-13B8EDBF1981}" type="pres">
      <dgm:prSet presAssocID="{30BA69E6-703F-4087-AF40-F208EE3D9718}" presName="negativeSpace" presStyleCnt="0"/>
      <dgm:spPr/>
    </dgm:pt>
    <dgm:pt modelId="{D4B6AA5C-8FD9-4E32-8CAA-CC01E650A8F0}" type="pres">
      <dgm:prSet presAssocID="{30BA69E6-703F-4087-AF40-F208EE3D971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2BAB93-941E-4B52-B78B-E4D09A947842}" type="pres">
      <dgm:prSet presAssocID="{70A62258-4A45-4F7C-8839-9881AEE91878}" presName="spaceBetweenRectangles" presStyleCnt="0"/>
      <dgm:spPr/>
    </dgm:pt>
    <dgm:pt modelId="{18B9D975-8887-4AB6-8D4A-15C6DEB35B90}" type="pres">
      <dgm:prSet presAssocID="{52C4F71B-C8FA-41D2-8FD2-62725602DBD0}" presName="parentLin" presStyleCnt="0"/>
      <dgm:spPr/>
    </dgm:pt>
    <dgm:pt modelId="{BF4AB551-5413-41CA-BB4A-73E090BF1113}" type="pres">
      <dgm:prSet presAssocID="{52C4F71B-C8FA-41D2-8FD2-62725602DBD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B87A082-F5BB-46C1-AD12-5841419FD6FA}" type="pres">
      <dgm:prSet presAssocID="{52C4F71B-C8FA-41D2-8FD2-62725602DBD0}" presName="parentText" presStyleLbl="node1" presStyleIdx="2" presStyleCnt="5" custScaleX="10842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FBB540-3E52-494B-B2D8-307243400CF6}" type="pres">
      <dgm:prSet presAssocID="{52C4F71B-C8FA-41D2-8FD2-62725602DBD0}" presName="negativeSpace" presStyleCnt="0"/>
      <dgm:spPr/>
    </dgm:pt>
    <dgm:pt modelId="{5262236A-962D-4C59-AE62-DEF0E6128403}" type="pres">
      <dgm:prSet presAssocID="{52C4F71B-C8FA-41D2-8FD2-62725602DBD0}" presName="childText" presStyleLbl="conFgAcc1" presStyleIdx="2" presStyleCnt="5">
        <dgm:presLayoutVars>
          <dgm:bulletEnabled val="1"/>
        </dgm:presLayoutVars>
      </dgm:prSet>
      <dgm:spPr/>
    </dgm:pt>
    <dgm:pt modelId="{67508395-4C1C-434F-8A69-9D7BF529531B}" type="pres">
      <dgm:prSet presAssocID="{524CEAFA-99F6-4DAE-ADE3-185AB247A9F3}" presName="spaceBetweenRectangles" presStyleCnt="0"/>
      <dgm:spPr/>
    </dgm:pt>
    <dgm:pt modelId="{58AB0209-5A60-4034-ABFA-CF6B5ECCD58D}" type="pres">
      <dgm:prSet presAssocID="{A1760918-27D3-44CC-8542-7363408CFE72}" presName="parentLin" presStyleCnt="0"/>
      <dgm:spPr/>
    </dgm:pt>
    <dgm:pt modelId="{A86DEB45-F68D-4FB8-9E91-B5E4EC113C30}" type="pres">
      <dgm:prSet presAssocID="{A1760918-27D3-44CC-8542-7363408CFE7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C4E575A-8EDD-421B-BECE-EAA70B1D60E4}" type="pres">
      <dgm:prSet presAssocID="{A1760918-27D3-44CC-8542-7363408CFE72}" presName="parentText" presStyleLbl="node1" presStyleIdx="3" presStyleCnt="5" custScaleX="10842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A71F5F-85F6-471D-A658-C53E0153507F}" type="pres">
      <dgm:prSet presAssocID="{A1760918-27D3-44CC-8542-7363408CFE72}" presName="negativeSpace" presStyleCnt="0"/>
      <dgm:spPr/>
    </dgm:pt>
    <dgm:pt modelId="{E7BADD20-C10F-4DCF-AD19-34D1F07BC641}" type="pres">
      <dgm:prSet presAssocID="{A1760918-27D3-44CC-8542-7363408CFE72}" presName="childText" presStyleLbl="conFgAcc1" presStyleIdx="3" presStyleCnt="5">
        <dgm:presLayoutVars>
          <dgm:bulletEnabled val="1"/>
        </dgm:presLayoutVars>
      </dgm:prSet>
      <dgm:spPr/>
    </dgm:pt>
    <dgm:pt modelId="{52C9176E-846A-437F-B85E-87C25B637023}" type="pres">
      <dgm:prSet presAssocID="{540F491D-03F2-4ECF-9AD5-F4108212E42E}" presName="spaceBetweenRectangles" presStyleCnt="0"/>
      <dgm:spPr/>
    </dgm:pt>
    <dgm:pt modelId="{38518CD0-0A7A-4DA5-BE54-8AEBC77CBF14}" type="pres">
      <dgm:prSet presAssocID="{B1A8E869-E37C-45BA-AA5D-BB28AE66B6F2}" presName="parentLin" presStyleCnt="0"/>
      <dgm:spPr/>
    </dgm:pt>
    <dgm:pt modelId="{D8C39D33-C943-4169-96FB-7167A0735927}" type="pres">
      <dgm:prSet presAssocID="{B1A8E869-E37C-45BA-AA5D-BB28AE66B6F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5010E34-CA82-438B-8349-53AE80F2323E}" type="pres">
      <dgm:prSet presAssocID="{B1A8E869-E37C-45BA-AA5D-BB28AE66B6F2}" presName="parentText" presStyleLbl="node1" presStyleIdx="4" presStyleCnt="5" custScaleX="108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3AA35-BC73-46A6-8F62-05A41B36868F}" type="pres">
      <dgm:prSet presAssocID="{B1A8E869-E37C-45BA-AA5D-BB28AE66B6F2}" presName="negativeSpace" presStyleCnt="0"/>
      <dgm:spPr/>
    </dgm:pt>
    <dgm:pt modelId="{93860A90-7FC1-4EA6-8185-725BC4ED7818}" type="pres">
      <dgm:prSet presAssocID="{B1A8E869-E37C-45BA-AA5D-BB28AE66B6F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380D698-D633-4F92-9D7A-43CDAF096B3F}" type="presOf" srcId="{52C4F71B-C8FA-41D2-8FD2-62725602DBD0}" destId="{6B87A082-F5BB-46C1-AD12-5841419FD6FA}" srcOrd="1" destOrd="0" presId="urn:microsoft.com/office/officeart/2005/8/layout/list1"/>
    <dgm:cxn modelId="{BADEAE67-E746-4DBB-AE74-5DBA63501F7C}" type="presOf" srcId="{C6664108-6CD4-4041-9322-30C236641768}" destId="{36A9034A-97DE-4F48-BD49-868ECD339DAC}" srcOrd="0" destOrd="0" presId="urn:microsoft.com/office/officeart/2005/8/layout/list1"/>
    <dgm:cxn modelId="{C4EC9978-46DC-4B2D-8FBE-6651432CCE24}" srcId="{3A020505-D1BD-47B4-ADCF-B49BC656BEEE}" destId="{A1760918-27D3-44CC-8542-7363408CFE72}" srcOrd="3" destOrd="0" parTransId="{78BC84EE-7CCA-4C76-8EF8-2755E15CDFB7}" sibTransId="{540F491D-03F2-4ECF-9AD5-F4108212E42E}"/>
    <dgm:cxn modelId="{AA788C16-BB82-47EA-A8C2-3ED2514AE57E}" type="presOf" srcId="{30BA69E6-703F-4087-AF40-F208EE3D9718}" destId="{01798936-FBCC-4063-9A20-4CEE2B19E481}" srcOrd="1" destOrd="0" presId="urn:microsoft.com/office/officeart/2005/8/layout/list1"/>
    <dgm:cxn modelId="{1D50936F-D0D4-45E5-9E9C-FD1DE805C276}" type="presOf" srcId="{B1A8E869-E37C-45BA-AA5D-BB28AE66B6F2}" destId="{D8C39D33-C943-4169-96FB-7167A0735927}" srcOrd="0" destOrd="0" presId="urn:microsoft.com/office/officeart/2005/8/layout/list1"/>
    <dgm:cxn modelId="{93A36D06-2D73-4311-B304-747AD600755D}" srcId="{3A020505-D1BD-47B4-ADCF-B49BC656BEEE}" destId="{B1A8E869-E37C-45BA-AA5D-BB28AE66B6F2}" srcOrd="4" destOrd="0" parTransId="{75698290-908D-4B4F-A490-D91B403C2BC5}" sibTransId="{3B54F8D5-2E29-4280-A3A0-28D7FD56B9F6}"/>
    <dgm:cxn modelId="{3A437BB3-9245-4DCC-B3DE-E8C072CE5735}" srcId="{3A020505-D1BD-47B4-ADCF-B49BC656BEEE}" destId="{C6664108-6CD4-4041-9322-30C236641768}" srcOrd="0" destOrd="0" parTransId="{2AD88E9A-E4D4-43B5-A3D1-DCF963827FA5}" sibTransId="{3886E357-EFF4-496A-82FE-227CD1EE3684}"/>
    <dgm:cxn modelId="{127A7113-73A3-4773-9EC2-60BBB8981A26}" type="presOf" srcId="{B1A8E869-E37C-45BA-AA5D-BB28AE66B6F2}" destId="{95010E34-CA82-438B-8349-53AE80F2323E}" srcOrd="1" destOrd="0" presId="urn:microsoft.com/office/officeart/2005/8/layout/list1"/>
    <dgm:cxn modelId="{98FB10F6-DA4A-4745-A09E-186BBA476BE3}" type="presOf" srcId="{A1760918-27D3-44CC-8542-7363408CFE72}" destId="{EC4E575A-8EDD-421B-BECE-EAA70B1D60E4}" srcOrd="1" destOrd="0" presId="urn:microsoft.com/office/officeart/2005/8/layout/list1"/>
    <dgm:cxn modelId="{EAEF4EE8-009E-47F3-9FAD-96903DBCF166}" type="presOf" srcId="{A1760918-27D3-44CC-8542-7363408CFE72}" destId="{A86DEB45-F68D-4FB8-9E91-B5E4EC113C30}" srcOrd="0" destOrd="0" presId="urn:microsoft.com/office/officeart/2005/8/layout/list1"/>
    <dgm:cxn modelId="{E922EB09-FF2D-4C2C-9F97-08C3D7BC0512}" srcId="{3A020505-D1BD-47B4-ADCF-B49BC656BEEE}" destId="{52C4F71B-C8FA-41D2-8FD2-62725602DBD0}" srcOrd="2" destOrd="0" parTransId="{75D8E601-DF64-4FE7-A862-034AF1710624}" sibTransId="{524CEAFA-99F6-4DAE-ADE3-185AB247A9F3}"/>
    <dgm:cxn modelId="{0AC860BF-FA20-4634-B9C8-CD57A4BBD05F}" srcId="{3A020505-D1BD-47B4-ADCF-B49BC656BEEE}" destId="{30BA69E6-703F-4087-AF40-F208EE3D9718}" srcOrd="1" destOrd="0" parTransId="{4B6C06A8-A9D6-40CC-A5FA-70DC450BB6D3}" sibTransId="{70A62258-4A45-4F7C-8839-9881AEE91878}"/>
    <dgm:cxn modelId="{08F333BE-1783-45D4-92F5-78B6FA2F2127}" type="presOf" srcId="{C6664108-6CD4-4041-9322-30C236641768}" destId="{BC083ED6-9AEE-44C6-8DEB-BF5172E6D081}" srcOrd="1" destOrd="0" presId="urn:microsoft.com/office/officeart/2005/8/layout/list1"/>
    <dgm:cxn modelId="{5E696532-1F6C-4E23-AB91-BDF1A1F988D9}" type="presOf" srcId="{52C4F71B-C8FA-41D2-8FD2-62725602DBD0}" destId="{BF4AB551-5413-41CA-BB4A-73E090BF1113}" srcOrd="0" destOrd="0" presId="urn:microsoft.com/office/officeart/2005/8/layout/list1"/>
    <dgm:cxn modelId="{5E56DD3E-7EC5-43EA-BBDE-F4E4B8C5F08B}" type="presOf" srcId="{3A020505-D1BD-47B4-ADCF-B49BC656BEEE}" destId="{00DD89A3-1F27-498C-82CA-869C7B6399CE}" srcOrd="0" destOrd="0" presId="urn:microsoft.com/office/officeart/2005/8/layout/list1"/>
    <dgm:cxn modelId="{6151CA9F-F806-40F8-8C99-FFCF73ACC420}" type="presOf" srcId="{30BA69E6-703F-4087-AF40-F208EE3D9718}" destId="{2D19E353-B610-480A-8D7A-91740A4769CA}" srcOrd="0" destOrd="0" presId="urn:microsoft.com/office/officeart/2005/8/layout/list1"/>
    <dgm:cxn modelId="{D5F5F73A-2126-4170-AD8F-7B176E3B9F42}" type="presParOf" srcId="{00DD89A3-1F27-498C-82CA-869C7B6399CE}" destId="{1A6E91E3-8612-49AD-B1D0-55A488A15D11}" srcOrd="0" destOrd="0" presId="urn:microsoft.com/office/officeart/2005/8/layout/list1"/>
    <dgm:cxn modelId="{00EA1582-6DDE-42AC-9CBC-3F9DCF2E4537}" type="presParOf" srcId="{1A6E91E3-8612-49AD-B1D0-55A488A15D11}" destId="{36A9034A-97DE-4F48-BD49-868ECD339DAC}" srcOrd="0" destOrd="0" presId="urn:microsoft.com/office/officeart/2005/8/layout/list1"/>
    <dgm:cxn modelId="{8F7AAC91-BADD-4F62-A9ED-7AF5F286E163}" type="presParOf" srcId="{1A6E91E3-8612-49AD-B1D0-55A488A15D11}" destId="{BC083ED6-9AEE-44C6-8DEB-BF5172E6D081}" srcOrd="1" destOrd="0" presId="urn:microsoft.com/office/officeart/2005/8/layout/list1"/>
    <dgm:cxn modelId="{6DBD9CDD-2CC2-4A23-B7DA-58C3D7443BFF}" type="presParOf" srcId="{00DD89A3-1F27-498C-82CA-869C7B6399CE}" destId="{510D0E64-76A7-4245-AFB7-D5E8C156227D}" srcOrd="1" destOrd="0" presId="urn:microsoft.com/office/officeart/2005/8/layout/list1"/>
    <dgm:cxn modelId="{94D9EBEF-D6BD-498C-B806-DB73025EC5AC}" type="presParOf" srcId="{00DD89A3-1F27-498C-82CA-869C7B6399CE}" destId="{5CC51EFF-E6B0-45D7-BEF4-779919C11673}" srcOrd="2" destOrd="0" presId="urn:microsoft.com/office/officeart/2005/8/layout/list1"/>
    <dgm:cxn modelId="{3CC58B5D-2F1C-40D7-BE24-36DDA190CCE0}" type="presParOf" srcId="{00DD89A3-1F27-498C-82CA-869C7B6399CE}" destId="{1065DA9F-5E05-4780-9BC3-003CA1DF3D6D}" srcOrd="3" destOrd="0" presId="urn:microsoft.com/office/officeart/2005/8/layout/list1"/>
    <dgm:cxn modelId="{8B381402-AC43-4306-9847-62D8AA9D5859}" type="presParOf" srcId="{00DD89A3-1F27-498C-82CA-869C7B6399CE}" destId="{8A6E9D4F-39FD-4C4B-B88F-E035913EE1F9}" srcOrd="4" destOrd="0" presId="urn:microsoft.com/office/officeart/2005/8/layout/list1"/>
    <dgm:cxn modelId="{D4F7771A-85EC-4FDD-BF06-3528D4A760DB}" type="presParOf" srcId="{8A6E9D4F-39FD-4C4B-B88F-E035913EE1F9}" destId="{2D19E353-B610-480A-8D7A-91740A4769CA}" srcOrd="0" destOrd="0" presId="urn:microsoft.com/office/officeart/2005/8/layout/list1"/>
    <dgm:cxn modelId="{3E52AE14-D270-46D8-851D-2DF916DDD632}" type="presParOf" srcId="{8A6E9D4F-39FD-4C4B-B88F-E035913EE1F9}" destId="{01798936-FBCC-4063-9A20-4CEE2B19E481}" srcOrd="1" destOrd="0" presId="urn:microsoft.com/office/officeart/2005/8/layout/list1"/>
    <dgm:cxn modelId="{40818D8C-FDBA-4C41-ACD3-E5436C1040E7}" type="presParOf" srcId="{00DD89A3-1F27-498C-82CA-869C7B6399CE}" destId="{273C4FA9-3036-4888-BA95-13B8EDBF1981}" srcOrd="5" destOrd="0" presId="urn:microsoft.com/office/officeart/2005/8/layout/list1"/>
    <dgm:cxn modelId="{158D6E63-5B1B-45D2-89AE-6B914F941913}" type="presParOf" srcId="{00DD89A3-1F27-498C-82CA-869C7B6399CE}" destId="{D4B6AA5C-8FD9-4E32-8CAA-CC01E650A8F0}" srcOrd="6" destOrd="0" presId="urn:microsoft.com/office/officeart/2005/8/layout/list1"/>
    <dgm:cxn modelId="{9B575D24-9612-4D97-B59A-BD828C740834}" type="presParOf" srcId="{00DD89A3-1F27-498C-82CA-869C7B6399CE}" destId="{762BAB93-941E-4B52-B78B-E4D09A947842}" srcOrd="7" destOrd="0" presId="urn:microsoft.com/office/officeart/2005/8/layout/list1"/>
    <dgm:cxn modelId="{11801AC7-0910-4E51-A335-D78A065141C0}" type="presParOf" srcId="{00DD89A3-1F27-498C-82CA-869C7B6399CE}" destId="{18B9D975-8887-4AB6-8D4A-15C6DEB35B90}" srcOrd="8" destOrd="0" presId="urn:microsoft.com/office/officeart/2005/8/layout/list1"/>
    <dgm:cxn modelId="{E67657A0-7FF8-4446-B9B1-7944AC984F60}" type="presParOf" srcId="{18B9D975-8887-4AB6-8D4A-15C6DEB35B90}" destId="{BF4AB551-5413-41CA-BB4A-73E090BF1113}" srcOrd="0" destOrd="0" presId="urn:microsoft.com/office/officeart/2005/8/layout/list1"/>
    <dgm:cxn modelId="{4FADC455-DC8F-4EE2-B838-31354F71BB08}" type="presParOf" srcId="{18B9D975-8887-4AB6-8D4A-15C6DEB35B90}" destId="{6B87A082-F5BB-46C1-AD12-5841419FD6FA}" srcOrd="1" destOrd="0" presId="urn:microsoft.com/office/officeart/2005/8/layout/list1"/>
    <dgm:cxn modelId="{5CE849F4-81F7-4559-82F0-086062D6F136}" type="presParOf" srcId="{00DD89A3-1F27-498C-82CA-869C7B6399CE}" destId="{95FBB540-3E52-494B-B2D8-307243400CF6}" srcOrd="9" destOrd="0" presId="urn:microsoft.com/office/officeart/2005/8/layout/list1"/>
    <dgm:cxn modelId="{FD5CE387-21A3-44A1-846A-337BD7E76CED}" type="presParOf" srcId="{00DD89A3-1F27-498C-82CA-869C7B6399CE}" destId="{5262236A-962D-4C59-AE62-DEF0E6128403}" srcOrd="10" destOrd="0" presId="urn:microsoft.com/office/officeart/2005/8/layout/list1"/>
    <dgm:cxn modelId="{75F216A0-CC4A-47D3-AD1C-9FB587F8CDE5}" type="presParOf" srcId="{00DD89A3-1F27-498C-82CA-869C7B6399CE}" destId="{67508395-4C1C-434F-8A69-9D7BF529531B}" srcOrd="11" destOrd="0" presId="urn:microsoft.com/office/officeart/2005/8/layout/list1"/>
    <dgm:cxn modelId="{76D4F384-5341-4482-9402-C03BBA885BF2}" type="presParOf" srcId="{00DD89A3-1F27-498C-82CA-869C7B6399CE}" destId="{58AB0209-5A60-4034-ABFA-CF6B5ECCD58D}" srcOrd="12" destOrd="0" presId="urn:microsoft.com/office/officeart/2005/8/layout/list1"/>
    <dgm:cxn modelId="{B6AEED52-73B8-49DC-A7C7-2A80F039DFC6}" type="presParOf" srcId="{58AB0209-5A60-4034-ABFA-CF6B5ECCD58D}" destId="{A86DEB45-F68D-4FB8-9E91-B5E4EC113C30}" srcOrd="0" destOrd="0" presId="urn:microsoft.com/office/officeart/2005/8/layout/list1"/>
    <dgm:cxn modelId="{1934E1CB-E447-4B26-AE48-EFFE9055EC44}" type="presParOf" srcId="{58AB0209-5A60-4034-ABFA-CF6B5ECCD58D}" destId="{EC4E575A-8EDD-421B-BECE-EAA70B1D60E4}" srcOrd="1" destOrd="0" presId="urn:microsoft.com/office/officeart/2005/8/layout/list1"/>
    <dgm:cxn modelId="{F1C73C55-F175-4537-87C7-53B68AC37819}" type="presParOf" srcId="{00DD89A3-1F27-498C-82CA-869C7B6399CE}" destId="{5DA71F5F-85F6-471D-A658-C53E0153507F}" srcOrd="13" destOrd="0" presId="urn:microsoft.com/office/officeart/2005/8/layout/list1"/>
    <dgm:cxn modelId="{479D3B8F-2F9D-42FA-BBBB-8C70CCDC683B}" type="presParOf" srcId="{00DD89A3-1F27-498C-82CA-869C7B6399CE}" destId="{E7BADD20-C10F-4DCF-AD19-34D1F07BC641}" srcOrd="14" destOrd="0" presId="urn:microsoft.com/office/officeart/2005/8/layout/list1"/>
    <dgm:cxn modelId="{8ED89533-8A02-45B7-A1D5-1942EB2EFB6E}" type="presParOf" srcId="{00DD89A3-1F27-498C-82CA-869C7B6399CE}" destId="{52C9176E-846A-437F-B85E-87C25B637023}" srcOrd="15" destOrd="0" presId="urn:microsoft.com/office/officeart/2005/8/layout/list1"/>
    <dgm:cxn modelId="{9C5B8157-EE90-4B3D-84B1-DF19500B84ED}" type="presParOf" srcId="{00DD89A3-1F27-498C-82CA-869C7B6399CE}" destId="{38518CD0-0A7A-4DA5-BE54-8AEBC77CBF14}" srcOrd="16" destOrd="0" presId="urn:microsoft.com/office/officeart/2005/8/layout/list1"/>
    <dgm:cxn modelId="{950A769B-9C1E-4614-91BE-543C2272EE04}" type="presParOf" srcId="{38518CD0-0A7A-4DA5-BE54-8AEBC77CBF14}" destId="{D8C39D33-C943-4169-96FB-7167A0735927}" srcOrd="0" destOrd="0" presId="urn:microsoft.com/office/officeart/2005/8/layout/list1"/>
    <dgm:cxn modelId="{6F407503-FCCB-4E8E-B3E3-3ED6CDAFCC80}" type="presParOf" srcId="{38518CD0-0A7A-4DA5-BE54-8AEBC77CBF14}" destId="{95010E34-CA82-438B-8349-53AE80F2323E}" srcOrd="1" destOrd="0" presId="urn:microsoft.com/office/officeart/2005/8/layout/list1"/>
    <dgm:cxn modelId="{35FC77A0-534B-4158-A981-C98E5E13C9F8}" type="presParOf" srcId="{00DD89A3-1F27-498C-82CA-869C7B6399CE}" destId="{59A3AA35-BC73-46A6-8F62-05A41B36868F}" srcOrd="17" destOrd="0" presId="urn:microsoft.com/office/officeart/2005/8/layout/list1"/>
    <dgm:cxn modelId="{6E9EB891-619A-4266-AF4D-D2FFAE13280B}" type="presParOf" srcId="{00DD89A3-1F27-498C-82CA-869C7B6399CE}" destId="{93860A90-7FC1-4EA6-8185-725BC4ED78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D15A0-EAD0-48FC-B0DE-FEC1D6055A9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E423D124-6698-4E83-A680-FDEB9E1FD51C}">
      <dgm:prSet/>
      <dgm:spPr/>
      <dgm:t>
        <a:bodyPr/>
        <a:lstStyle/>
        <a:p>
          <a:pPr rtl="0"/>
          <a:r>
            <a:rPr lang="it-IT" b="1" dirty="0" smtClean="0">
              <a:latin typeface="Britannic Bold" pitchFamily="34" charset="0"/>
            </a:rPr>
            <a:t>1</a:t>
          </a:r>
          <a:endParaRPr lang="it-IT" b="1" dirty="0">
            <a:latin typeface="Britannic Bold" pitchFamily="34" charset="0"/>
          </a:endParaRPr>
        </a:p>
      </dgm:t>
    </dgm:pt>
    <dgm:pt modelId="{300E14BA-080C-497E-896D-33033E4383FB}" type="parTrans" cxnId="{9DD74C13-0C44-4057-9687-7AD0B7D817A6}">
      <dgm:prSet/>
      <dgm:spPr/>
      <dgm:t>
        <a:bodyPr/>
        <a:lstStyle/>
        <a:p>
          <a:endParaRPr lang="it-IT"/>
        </a:p>
      </dgm:t>
    </dgm:pt>
    <dgm:pt modelId="{27E18145-5720-4566-94EE-9AA5969DDC46}" type="sibTrans" cxnId="{9DD74C13-0C44-4057-9687-7AD0B7D817A6}">
      <dgm:prSet/>
      <dgm:spPr/>
      <dgm:t>
        <a:bodyPr/>
        <a:lstStyle/>
        <a:p>
          <a:endParaRPr lang="it-IT"/>
        </a:p>
      </dgm:t>
    </dgm:pt>
    <dgm:pt modelId="{3AAAFCCF-9E1A-4E42-8CD3-56CD4142F9B0}">
      <dgm:prSet custT="1"/>
      <dgm:spPr>
        <a:noFill/>
      </dgm:spPr>
      <dgm:t>
        <a:bodyPr/>
        <a:lstStyle/>
        <a:p>
          <a:pPr rtl="0"/>
          <a:r>
            <a:rPr lang="it-IT" sz="2000" b="0" dirty="0" smtClean="0"/>
            <a:t>Costituzione e rafforzamento di un </a:t>
          </a:r>
          <a:r>
            <a:rPr lang="it-IT" sz="2000" b="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Gruppo </a:t>
          </a:r>
          <a:r>
            <a:rPr lang="it-IT" sz="2000" b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di Lavoro </a:t>
          </a:r>
          <a:r>
            <a:rPr lang="it-IT" sz="2000" b="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misto</a:t>
          </a:r>
          <a:endParaRPr lang="it-IT" sz="2000" b="0" dirty="0">
            <a:solidFill>
              <a:schemeClr val="tx2">
                <a:lumMod val="50000"/>
              </a:schemeClr>
            </a:solidFill>
            <a:latin typeface="Britannic Bold" pitchFamily="34" charset="0"/>
          </a:endParaRPr>
        </a:p>
      </dgm:t>
    </dgm:pt>
    <dgm:pt modelId="{364E3A6C-12CA-4252-A832-01CEA8FCDC1F}" type="parTrans" cxnId="{AE8BF7C5-DA5F-4774-9C24-8337EF22F676}">
      <dgm:prSet/>
      <dgm:spPr/>
      <dgm:t>
        <a:bodyPr/>
        <a:lstStyle/>
        <a:p>
          <a:endParaRPr lang="it-IT"/>
        </a:p>
      </dgm:t>
    </dgm:pt>
    <dgm:pt modelId="{FD7A8386-E31E-4D90-8967-7DA03199246D}" type="sibTrans" cxnId="{AE8BF7C5-DA5F-4774-9C24-8337EF22F676}">
      <dgm:prSet/>
      <dgm:spPr/>
      <dgm:t>
        <a:bodyPr/>
        <a:lstStyle/>
        <a:p>
          <a:endParaRPr lang="it-IT"/>
        </a:p>
      </dgm:t>
    </dgm:pt>
    <dgm:pt modelId="{46145F7F-CEBD-49C4-90F4-D66D551269D7}">
      <dgm:prSet/>
      <dgm:spPr/>
      <dgm:t>
        <a:bodyPr/>
        <a:lstStyle/>
        <a:p>
          <a:pPr rtl="0"/>
          <a:r>
            <a:rPr lang="it-IT" b="1" dirty="0" smtClean="0">
              <a:latin typeface="Britannic Bold" pitchFamily="34" charset="0"/>
            </a:rPr>
            <a:t>2</a:t>
          </a:r>
          <a:endParaRPr lang="it-IT" b="1" dirty="0">
            <a:latin typeface="Britannic Bold" pitchFamily="34" charset="0"/>
          </a:endParaRPr>
        </a:p>
      </dgm:t>
    </dgm:pt>
    <dgm:pt modelId="{4363B839-7E55-45C8-B86E-60016A8E31DA}" type="parTrans" cxnId="{598D0438-528C-485D-AED7-0860626673E4}">
      <dgm:prSet/>
      <dgm:spPr/>
      <dgm:t>
        <a:bodyPr/>
        <a:lstStyle/>
        <a:p>
          <a:endParaRPr lang="it-IT"/>
        </a:p>
      </dgm:t>
    </dgm:pt>
    <dgm:pt modelId="{13834891-3BD0-4714-B022-1A89F8AD0E81}" type="sibTrans" cxnId="{598D0438-528C-485D-AED7-0860626673E4}">
      <dgm:prSet/>
      <dgm:spPr/>
      <dgm:t>
        <a:bodyPr/>
        <a:lstStyle/>
        <a:p>
          <a:endParaRPr lang="it-IT"/>
        </a:p>
      </dgm:t>
    </dgm:pt>
    <dgm:pt modelId="{6C905D1B-ED0E-4FE8-8317-BFC67301027A}">
      <dgm:prSet/>
      <dgm:spPr/>
      <dgm:t>
        <a:bodyPr/>
        <a:lstStyle/>
        <a:p>
          <a:pPr rtl="0"/>
          <a:r>
            <a:rPr lang="it-IT" b="1" dirty="0" smtClean="0">
              <a:latin typeface="Britannic Bold" pitchFamily="34" charset="0"/>
            </a:rPr>
            <a:t>4</a:t>
          </a:r>
          <a:endParaRPr lang="it-IT" b="1" dirty="0">
            <a:latin typeface="Britannic Bold" pitchFamily="34" charset="0"/>
          </a:endParaRPr>
        </a:p>
      </dgm:t>
    </dgm:pt>
    <dgm:pt modelId="{A2A6E29B-5198-4E5B-BFC8-3406CED50790}" type="parTrans" cxnId="{29031F2E-27DF-4A03-ABA0-2CF98A445A97}">
      <dgm:prSet/>
      <dgm:spPr/>
      <dgm:t>
        <a:bodyPr/>
        <a:lstStyle/>
        <a:p>
          <a:endParaRPr lang="it-IT"/>
        </a:p>
      </dgm:t>
    </dgm:pt>
    <dgm:pt modelId="{87B0499E-126F-4FC7-B7B3-613BBA796EF4}" type="sibTrans" cxnId="{29031F2E-27DF-4A03-ABA0-2CF98A445A97}">
      <dgm:prSet/>
      <dgm:spPr/>
      <dgm:t>
        <a:bodyPr/>
        <a:lstStyle/>
        <a:p>
          <a:endParaRPr lang="it-IT"/>
        </a:p>
      </dgm:t>
    </dgm:pt>
    <dgm:pt modelId="{D1A8C294-AD69-483A-B7B0-64F19DD8D6BC}">
      <dgm:prSet custT="1"/>
      <dgm:spPr>
        <a:noFill/>
      </dgm:spPr>
      <dgm:t>
        <a:bodyPr/>
        <a:lstStyle/>
        <a:p>
          <a:pPr rtl="0"/>
          <a:r>
            <a:rPr lang="it-IT" sz="2000" b="0" dirty="0" smtClean="0">
              <a:latin typeface="Calibri" pitchFamily="34" charset="0"/>
            </a:rPr>
            <a:t>Organizzazione di </a:t>
          </a:r>
          <a:r>
            <a:rPr lang="it-IT" sz="2000" b="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un’esercitazione di PC con la comunità</a:t>
          </a:r>
          <a:endParaRPr lang="it-IT" sz="2000" b="0" dirty="0">
            <a:solidFill>
              <a:schemeClr val="tx2">
                <a:lumMod val="50000"/>
              </a:schemeClr>
            </a:solidFill>
            <a:latin typeface="Britannic Bold" pitchFamily="34" charset="0"/>
          </a:endParaRPr>
        </a:p>
      </dgm:t>
    </dgm:pt>
    <dgm:pt modelId="{CA648B1B-78A4-49BA-BF12-E8CAE5281266}" type="parTrans" cxnId="{EA786EF4-5DBD-46A1-9EA6-3022FEE3B819}">
      <dgm:prSet/>
      <dgm:spPr/>
      <dgm:t>
        <a:bodyPr/>
        <a:lstStyle/>
        <a:p>
          <a:endParaRPr lang="it-IT"/>
        </a:p>
      </dgm:t>
    </dgm:pt>
    <dgm:pt modelId="{E67DBC0F-3F8E-498B-AC32-83F919DCC22D}" type="sibTrans" cxnId="{EA786EF4-5DBD-46A1-9EA6-3022FEE3B819}">
      <dgm:prSet/>
      <dgm:spPr/>
      <dgm:t>
        <a:bodyPr/>
        <a:lstStyle/>
        <a:p>
          <a:endParaRPr lang="it-IT"/>
        </a:p>
      </dgm:t>
    </dgm:pt>
    <dgm:pt modelId="{0553DEE5-990D-4319-AA88-9E69FF4AB37F}">
      <dgm:prSet custT="1"/>
      <dgm:spPr/>
      <dgm:t>
        <a:bodyPr/>
        <a:lstStyle/>
        <a:p>
          <a:pPr rtl="0"/>
          <a:r>
            <a:rPr lang="it-IT" sz="2000" b="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Integrazione delle indicazioni </a:t>
          </a:r>
          <a:r>
            <a:rPr lang="it-IT" sz="2000" b="0" dirty="0" smtClean="0">
              <a:latin typeface="Calibri" pitchFamily="34" charset="0"/>
            </a:rPr>
            <a:t>sul Piano a diversi livelli e revisione del Piano</a:t>
          </a:r>
          <a:endParaRPr lang="it-IT" sz="2000" b="0" dirty="0"/>
        </a:p>
      </dgm:t>
    </dgm:pt>
    <dgm:pt modelId="{FDF0B67F-D310-4948-970B-CFD325447DC8}" type="parTrans" cxnId="{DDD37C8A-B5E6-4F8A-9795-9FF4C9E0F5DD}">
      <dgm:prSet/>
      <dgm:spPr/>
      <dgm:t>
        <a:bodyPr/>
        <a:lstStyle/>
        <a:p>
          <a:endParaRPr lang="it-IT"/>
        </a:p>
      </dgm:t>
    </dgm:pt>
    <dgm:pt modelId="{518CD633-2E8E-4B02-9633-D2751D1E0B7B}" type="sibTrans" cxnId="{DDD37C8A-B5E6-4F8A-9795-9FF4C9E0F5DD}">
      <dgm:prSet/>
      <dgm:spPr/>
      <dgm:t>
        <a:bodyPr/>
        <a:lstStyle/>
        <a:p>
          <a:endParaRPr lang="it-IT"/>
        </a:p>
      </dgm:t>
    </dgm:pt>
    <dgm:pt modelId="{5239A5DE-FD45-4BDE-AB8E-729C38E2BC52}">
      <dgm:prSet custT="1"/>
      <dgm:spPr>
        <a:noFill/>
      </dgm:spPr>
      <dgm:t>
        <a:bodyPr/>
        <a:lstStyle/>
        <a:p>
          <a:pPr rtl="0"/>
          <a:r>
            <a:rPr lang="it-IT" sz="2000" b="0" dirty="0" smtClean="0">
              <a:latin typeface="Calibri" pitchFamily="34" charset="0"/>
            </a:rPr>
            <a:t>Realizzazione di un </a:t>
          </a:r>
          <a:r>
            <a:rPr lang="it-IT" sz="2000" b="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percorso di revisione e condivisione del Piano </a:t>
          </a:r>
          <a:r>
            <a:rPr lang="it-IT" sz="2000" b="0" dirty="0" smtClean="0">
              <a:latin typeface="Calibri" pitchFamily="34" charset="0"/>
            </a:rPr>
            <a:t>a diversi livelli</a:t>
          </a:r>
          <a:endParaRPr lang="it-IT" sz="2000" b="0" dirty="0"/>
        </a:p>
      </dgm:t>
    </dgm:pt>
    <dgm:pt modelId="{ABD42DA0-5EA6-46B1-B5E4-3B4D0349C93A}" type="parTrans" cxnId="{C45AB41A-343E-4F96-B9BB-2B63BCCE102F}">
      <dgm:prSet/>
      <dgm:spPr/>
      <dgm:t>
        <a:bodyPr/>
        <a:lstStyle/>
        <a:p>
          <a:endParaRPr lang="it-IT"/>
        </a:p>
      </dgm:t>
    </dgm:pt>
    <dgm:pt modelId="{41DE08C2-884E-449E-8AE9-E2314427813C}" type="sibTrans" cxnId="{C45AB41A-343E-4F96-B9BB-2B63BCCE102F}">
      <dgm:prSet/>
      <dgm:spPr/>
      <dgm:t>
        <a:bodyPr/>
        <a:lstStyle/>
        <a:p>
          <a:endParaRPr lang="it-IT"/>
        </a:p>
      </dgm:t>
    </dgm:pt>
    <dgm:pt modelId="{B3EC8973-7539-41EA-9CAE-FE79DE5B4584}">
      <dgm:prSet/>
      <dgm:spPr/>
      <dgm:t>
        <a:bodyPr/>
        <a:lstStyle/>
        <a:p>
          <a:r>
            <a:rPr lang="it-IT" b="1" dirty="0" smtClean="0">
              <a:latin typeface="Britannic Bold" pitchFamily="34" charset="0"/>
            </a:rPr>
            <a:t>3</a:t>
          </a:r>
          <a:endParaRPr lang="it-IT" dirty="0">
            <a:latin typeface="Britannic Bold" pitchFamily="34" charset="0"/>
          </a:endParaRPr>
        </a:p>
      </dgm:t>
    </dgm:pt>
    <dgm:pt modelId="{B5971C24-2C54-4F4D-84F9-6D9DED79790A}" type="parTrans" cxnId="{C73253B1-33DF-411E-A249-318FBBA545AB}">
      <dgm:prSet/>
      <dgm:spPr/>
      <dgm:t>
        <a:bodyPr/>
        <a:lstStyle/>
        <a:p>
          <a:endParaRPr lang="it-IT"/>
        </a:p>
      </dgm:t>
    </dgm:pt>
    <dgm:pt modelId="{B55AD6E0-EC8C-476C-9E64-3C60E2F6D71C}" type="sibTrans" cxnId="{C73253B1-33DF-411E-A249-318FBBA545AB}">
      <dgm:prSet/>
      <dgm:spPr/>
      <dgm:t>
        <a:bodyPr/>
        <a:lstStyle/>
        <a:p>
          <a:endParaRPr lang="it-IT"/>
        </a:p>
      </dgm:t>
    </dgm:pt>
    <dgm:pt modelId="{A8C9D6DC-8EA1-4EBC-AA74-336C77581EB6}" type="pres">
      <dgm:prSet presAssocID="{4CCD15A0-EAD0-48FC-B0DE-FEC1D6055A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023A7BB-24A3-488F-BD4A-4971B2402636}" type="pres">
      <dgm:prSet presAssocID="{E423D124-6698-4E83-A680-FDEB9E1FD51C}" presName="composite" presStyleCnt="0"/>
      <dgm:spPr/>
    </dgm:pt>
    <dgm:pt modelId="{AA633D41-C729-42A3-ADC6-ACBA1107C129}" type="pres">
      <dgm:prSet presAssocID="{E423D124-6698-4E83-A680-FDEB9E1FD51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8B776F-2339-437C-A0B0-ACC5171E6286}" type="pres">
      <dgm:prSet presAssocID="{E423D124-6698-4E83-A680-FDEB9E1FD51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8DD7C6-0650-4909-9AE0-048D8CD60917}" type="pres">
      <dgm:prSet presAssocID="{27E18145-5720-4566-94EE-9AA5969DDC46}" presName="sp" presStyleCnt="0"/>
      <dgm:spPr/>
    </dgm:pt>
    <dgm:pt modelId="{B014C494-FFAC-42D2-87D4-69E547060787}" type="pres">
      <dgm:prSet presAssocID="{46145F7F-CEBD-49C4-90F4-D66D551269D7}" presName="composite" presStyleCnt="0"/>
      <dgm:spPr/>
    </dgm:pt>
    <dgm:pt modelId="{FAB94CE3-199E-44E8-AC1A-BAA95C4D4545}" type="pres">
      <dgm:prSet presAssocID="{46145F7F-CEBD-49C4-90F4-D66D551269D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AEAB8-245B-4729-8E58-AEC7018A960D}" type="pres">
      <dgm:prSet presAssocID="{46145F7F-CEBD-49C4-90F4-D66D551269D7}" presName="descendantText" presStyleLbl="alignAcc1" presStyleIdx="1" presStyleCnt="4" custLinFactNeighborX="0" custLinFactNeighborY="152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461A09-39D9-4F89-A6C6-3117F2ECB2F5}" type="pres">
      <dgm:prSet presAssocID="{13834891-3BD0-4714-B022-1A89F8AD0E81}" presName="sp" presStyleCnt="0"/>
      <dgm:spPr/>
    </dgm:pt>
    <dgm:pt modelId="{021E1060-9502-455E-930B-88B755BCB512}" type="pres">
      <dgm:prSet presAssocID="{B3EC8973-7539-41EA-9CAE-FE79DE5B4584}" presName="composite" presStyleCnt="0"/>
      <dgm:spPr/>
    </dgm:pt>
    <dgm:pt modelId="{626643AA-7E00-43D9-9A8B-F169091B8315}" type="pres">
      <dgm:prSet presAssocID="{B3EC8973-7539-41EA-9CAE-FE79DE5B45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13C4AE-E323-4007-ACBF-9CC6DDB84A33}" type="pres">
      <dgm:prSet presAssocID="{B3EC8973-7539-41EA-9CAE-FE79DE5B45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99EAE7-4BCE-432B-AE78-012E580C573F}" type="pres">
      <dgm:prSet presAssocID="{B55AD6E0-EC8C-476C-9E64-3C60E2F6D71C}" presName="sp" presStyleCnt="0"/>
      <dgm:spPr/>
    </dgm:pt>
    <dgm:pt modelId="{2FF3EC77-29DF-4681-9D73-90657EEE223A}" type="pres">
      <dgm:prSet presAssocID="{6C905D1B-ED0E-4FE8-8317-BFC67301027A}" presName="composite" presStyleCnt="0"/>
      <dgm:spPr/>
    </dgm:pt>
    <dgm:pt modelId="{CEE994D0-5A0C-4DB7-AFDC-463F95836651}" type="pres">
      <dgm:prSet presAssocID="{6C905D1B-ED0E-4FE8-8317-BFC67301027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C058AE-08D2-496C-AD29-E41F4CF547ED}" type="pres">
      <dgm:prSet presAssocID="{6C905D1B-ED0E-4FE8-8317-BFC67301027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9031F2E-27DF-4A03-ABA0-2CF98A445A97}" srcId="{4CCD15A0-EAD0-48FC-B0DE-FEC1D6055A94}" destId="{6C905D1B-ED0E-4FE8-8317-BFC67301027A}" srcOrd="3" destOrd="0" parTransId="{A2A6E29B-5198-4E5B-BFC8-3406CED50790}" sibTransId="{87B0499E-126F-4FC7-B7B3-613BBA796EF4}"/>
    <dgm:cxn modelId="{3E8C2041-2FE5-5A46-A3DA-9F7AFBEFC796}" type="presOf" srcId="{0553DEE5-990D-4319-AA88-9E69FF4AB37F}" destId="{FBC058AE-08D2-496C-AD29-E41F4CF547ED}" srcOrd="0" destOrd="0" presId="urn:microsoft.com/office/officeart/2005/8/layout/chevron2"/>
    <dgm:cxn modelId="{C73253B1-33DF-411E-A249-318FBBA545AB}" srcId="{4CCD15A0-EAD0-48FC-B0DE-FEC1D6055A94}" destId="{B3EC8973-7539-41EA-9CAE-FE79DE5B4584}" srcOrd="2" destOrd="0" parTransId="{B5971C24-2C54-4F4D-84F9-6D9DED79790A}" sibTransId="{B55AD6E0-EC8C-476C-9E64-3C60E2F6D71C}"/>
    <dgm:cxn modelId="{E4F8FB30-C1D4-8643-96DC-21C13525C9DD}" type="presOf" srcId="{5239A5DE-FD45-4BDE-AB8E-729C38E2BC52}" destId="{FD2AEAB8-245B-4729-8E58-AEC7018A960D}" srcOrd="0" destOrd="0" presId="urn:microsoft.com/office/officeart/2005/8/layout/chevron2"/>
    <dgm:cxn modelId="{3A3B51F7-9F03-CA46-91CE-1325DF11AA7B}" type="presOf" srcId="{B3EC8973-7539-41EA-9CAE-FE79DE5B4584}" destId="{626643AA-7E00-43D9-9A8B-F169091B8315}" srcOrd="0" destOrd="0" presId="urn:microsoft.com/office/officeart/2005/8/layout/chevron2"/>
    <dgm:cxn modelId="{01012CC7-3416-254D-B241-AC86651830F7}" type="presOf" srcId="{3AAAFCCF-9E1A-4E42-8CD3-56CD4142F9B0}" destId="{238B776F-2339-437C-A0B0-ACC5171E6286}" srcOrd="0" destOrd="0" presId="urn:microsoft.com/office/officeart/2005/8/layout/chevron2"/>
    <dgm:cxn modelId="{DDD37C8A-B5E6-4F8A-9795-9FF4C9E0F5DD}" srcId="{6C905D1B-ED0E-4FE8-8317-BFC67301027A}" destId="{0553DEE5-990D-4319-AA88-9E69FF4AB37F}" srcOrd="0" destOrd="0" parTransId="{FDF0B67F-D310-4948-970B-CFD325447DC8}" sibTransId="{518CD633-2E8E-4B02-9633-D2751D1E0B7B}"/>
    <dgm:cxn modelId="{8CFB1D19-7C50-704F-B991-C8C0EF5FD78A}" type="presOf" srcId="{E423D124-6698-4E83-A680-FDEB9E1FD51C}" destId="{AA633D41-C729-42A3-ADC6-ACBA1107C129}" srcOrd="0" destOrd="0" presId="urn:microsoft.com/office/officeart/2005/8/layout/chevron2"/>
    <dgm:cxn modelId="{F6CF7274-ABC4-7B4A-B8FC-47479B58AAC4}" type="presOf" srcId="{46145F7F-CEBD-49C4-90F4-D66D551269D7}" destId="{FAB94CE3-199E-44E8-AC1A-BAA95C4D4545}" srcOrd="0" destOrd="0" presId="urn:microsoft.com/office/officeart/2005/8/layout/chevron2"/>
    <dgm:cxn modelId="{C45AB41A-343E-4F96-B9BB-2B63BCCE102F}" srcId="{46145F7F-CEBD-49C4-90F4-D66D551269D7}" destId="{5239A5DE-FD45-4BDE-AB8E-729C38E2BC52}" srcOrd="0" destOrd="0" parTransId="{ABD42DA0-5EA6-46B1-B5E4-3B4D0349C93A}" sibTransId="{41DE08C2-884E-449E-8AE9-E2314427813C}"/>
    <dgm:cxn modelId="{9DD74C13-0C44-4057-9687-7AD0B7D817A6}" srcId="{4CCD15A0-EAD0-48FC-B0DE-FEC1D6055A94}" destId="{E423D124-6698-4E83-A680-FDEB9E1FD51C}" srcOrd="0" destOrd="0" parTransId="{300E14BA-080C-497E-896D-33033E4383FB}" sibTransId="{27E18145-5720-4566-94EE-9AA5969DDC46}"/>
    <dgm:cxn modelId="{B6DC8194-307C-CA44-B6FC-8D5F7AFCB079}" type="presOf" srcId="{6C905D1B-ED0E-4FE8-8317-BFC67301027A}" destId="{CEE994D0-5A0C-4DB7-AFDC-463F95836651}" srcOrd="0" destOrd="0" presId="urn:microsoft.com/office/officeart/2005/8/layout/chevron2"/>
    <dgm:cxn modelId="{87DB8916-E788-EF41-B2E3-E3C36CF5D496}" type="presOf" srcId="{D1A8C294-AD69-483A-B7B0-64F19DD8D6BC}" destId="{8E13C4AE-E323-4007-ACBF-9CC6DDB84A33}" srcOrd="0" destOrd="0" presId="urn:microsoft.com/office/officeart/2005/8/layout/chevron2"/>
    <dgm:cxn modelId="{EA786EF4-5DBD-46A1-9EA6-3022FEE3B819}" srcId="{B3EC8973-7539-41EA-9CAE-FE79DE5B4584}" destId="{D1A8C294-AD69-483A-B7B0-64F19DD8D6BC}" srcOrd="0" destOrd="0" parTransId="{CA648B1B-78A4-49BA-BF12-E8CAE5281266}" sibTransId="{E67DBC0F-3F8E-498B-AC32-83F919DCC22D}"/>
    <dgm:cxn modelId="{25AD6C2F-A88E-D346-A628-BA3DBD3B665E}" type="presOf" srcId="{4CCD15A0-EAD0-48FC-B0DE-FEC1D6055A94}" destId="{A8C9D6DC-8EA1-4EBC-AA74-336C77581EB6}" srcOrd="0" destOrd="0" presId="urn:microsoft.com/office/officeart/2005/8/layout/chevron2"/>
    <dgm:cxn modelId="{AE8BF7C5-DA5F-4774-9C24-8337EF22F676}" srcId="{E423D124-6698-4E83-A680-FDEB9E1FD51C}" destId="{3AAAFCCF-9E1A-4E42-8CD3-56CD4142F9B0}" srcOrd="0" destOrd="0" parTransId="{364E3A6C-12CA-4252-A832-01CEA8FCDC1F}" sibTransId="{FD7A8386-E31E-4D90-8967-7DA03199246D}"/>
    <dgm:cxn modelId="{598D0438-528C-485D-AED7-0860626673E4}" srcId="{4CCD15A0-EAD0-48FC-B0DE-FEC1D6055A94}" destId="{46145F7F-CEBD-49C4-90F4-D66D551269D7}" srcOrd="1" destOrd="0" parTransId="{4363B839-7E55-45C8-B86E-60016A8E31DA}" sibTransId="{13834891-3BD0-4714-B022-1A89F8AD0E81}"/>
    <dgm:cxn modelId="{48FABC6E-DA4F-734A-ADD1-2C15F349FCE2}" type="presParOf" srcId="{A8C9D6DC-8EA1-4EBC-AA74-336C77581EB6}" destId="{B023A7BB-24A3-488F-BD4A-4971B2402636}" srcOrd="0" destOrd="0" presId="urn:microsoft.com/office/officeart/2005/8/layout/chevron2"/>
    <dgm:cxn modelId="{77D57A6C-71C6-0A42-B1FD-710EE45726C7}" type="presParOf" srcId="{B023A7BB-24A3-488F-BD4A-4971B2402636}" destId="{AA633D41-C729-42A3-ADC6-ACBA1107C129}" srcOrd="0" destOrd="0" presId="urn:microsoft.com/office/officeart/2005/8/layout/chevron2"/>
    <dgm:cxn modelId="{7122D5A9-2AB2-844B-B47A-9EA1C5C13A2C}" type="presParOf" srcId="{B023A7BB-24A3-488F-BD4A-4971B2402636}" destId="{238B776F-2339-437C-A0B0-ACC5171E6286}" srcOrd="1" destOrd="0" presId="urn:microsoft.com/office/officeart/2005/8/layout/chevron2"/>
    <dgm:cxn modelId="{0490A39D-E451-AA4F-A19A-A19417E83163}" type="presParOf" srcId="{A8C9D6DC-8EA1-4EBC-AA74-336C77581EB6}" destId="{1B8DD7C6-0650-4909-9AE0-048D8CD60917}" srcOrd="1" destOrd="0" presId="urn:microsoft.com/office/officeart/2005/8/layout/chevron2"/>
    <dgm:cxn modelId="{FE41FF7D-1B7B-6A47-B63E-EA8244BAC28F}" type="presParOf" srcId="{A8C9D6DC-8EA1-4EBC-AA74-336C77581EB6}" destId="{B014C494-FFAC-42D2-87D4-69E547060787}" srcOrd="2" destOrd="0" presId="urn:microsoft.com/office/officeart/2005/8/layout/chevron2"/>
    <dgm:cxn modelId="{179697D6-9D6A-304D-96FD-64D3E75EF476}" type="presParOf" srcId="{B014C494-FFAC-42D2-87D4-69E547060787}" destId="{FAB94CE3-199E-44E8-AC1A-BAA95C4D4545}" srcOrd="0" destOrd="0" presId="urn:microsoft.com/office/officeart/2005/8/layout/chevron2"/>
    <dgm:cxn modelId="{0099953F-3B30-0B47-A2B8-2A56844EB9DC}" type="presParOf" srcId="{B014C494-FFAC-42D2-87D4-69E547060787}" destId="{FD2AEAB8-245B-4729-8E58-AEC7018A960D}" srcOrd="1" destOrd="0" presId="urn:microsoft.com/office/officeart/2005/8/layout/chevron2"/>
    <dgm:cxn modelId="{D9606D21-9B08-D245-8339-B0FE3EA4A632}" type="presParOf" srcId="{A8C9D6DC-8EA1-4EBC-AA74-336C77581EB6}" destId="{97461A09-39D9-4F89-A6C6-3117F2ECB2F5}" srcOrd="3" destOrd="0" presId="urn:microsoft.com/office/officeart/2005/8/layout/chevron2"/>
    <dgm:cxn modelId="{EECA9F3E-E804-9B4A-82FD-43E6C7B0F1E6}" type="presParOf" srcId="{A8C9D6DC-8EA1-4EBC-AA74-336C77581EB6}" destId="{021E1060-9502-455E-930B-88B755BCB512}" srcOrd="4" destOrd="0" presId="urn:microsoft.com/office/officeart/2005/8/layout/chevron2"/>
    <dgm:cxn modelId="{81FF7AEC-2294-6547-B317-8E6F77A88356}" type="presParOf" srcId="{021E1060-9502-455E-930B-88B755BCB512}" destId="{626643AA-7E00-43D9-9A8B-F169091B8315}" srcOrd="0" destOrd="0" presId="urn:microsoft.com/office/officeart/2005/8/layout/chevron2"/>
    <dgm:cxn modelId="{C0FA0480-D654-364F-BBD8-5B49EDFFD9C0}" type="presParOf" srcId="{021E1060-9502-455E-930B-88B755BCB512}" destId="{8E13C4AE-E323-4007-ACBF-9CC6DDB84A33}" srcOrd="1" destOrd="0" presId="urn:microsoft.com/office/officeart/2005/8/layout/chevron2"/>
    <dgm:cxn modelId="{D46A0BF6-F2A5-5C48-9302-E8963368AD9D}" type="presParOf" srcId="{A8C9D6DC-8EA1-4EBC-AA74-336C77581EB6}" destId="{DC99EAE7-4BCE-432B-AE78-012E580C573F}" srcOrd="5" destOrd="0" presId="urn:microsoft.com/office/officeart/2005/8/layout/chevron2"/>
    <dgm:cxn modelId="{DA45060B-1253-CF45-A638-40DFFA549155}" type="presParOf" srcId="{A8C9D6DC-8EA1-4EBC-AA74-336C77581EB6}" destId="{2FF3EC77-29DF-4681-9D73-90657EEE223A}" srcOrd="6" destOrd="0" presId="urn:microsoft.com/office/officeart/2005/8/layout/chevron2"/>
    <dgm:cxn modelId="{BC5212B4-DD29-124C-A73B-698B077824F8}" type="presParOf" srcId="{2FF3EC77-29DF-4681-9D73-90657EEE223A}" destId="{CEE994D0-5A0C-4DB7-AFDC-463F95836651}" srcOrd="0" destOrd="0" presId="urn:microsoft.com/office/officeart/2005/8/layout/chevron2"/>
    <dgm:cxn modelId="{AFB4B9BE-838D-B641-91EE-8C67DF45D8A6}" type="presParOf" srcId="{2FF3EC77-29DF-4681-9D73-90657EEE223A}" destId="{FBC058AE-08D2-496C-AD29-E41F4CF547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C9B32C-9370-411C-8136-E384793C583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43ADF0D6-7C26-4B20-9DBB-BA11BA573CD2}">
      <dgm:prSet phldrT="[Testo]" custT="1"/>
      <dgm:spPr/>
      <dgm:t>
        <a:bodyPr/>
        <a:lstStyle/>
        <a:p>
          <a:r>
            <a:rPr lang="it-IT" sz="1800" dirty="0" smtClean="0"/>
            <a:t>VALUTAZIONE DEL RISCHIO ED ESPLICITAZIONE DEI CRITERI </a:t>
          </a:r>
          <a:r>
            <a:rPr lang="it-IT" sz="1800" dirty="0" err="1" smtClean="0"/>
            <a:t>DI</a:t>
          </a:r>
          <a:r>
            <a:rPr lang="it-IT" sz="1800" dirty="0" smtClean="0"/>
            <a:t> GESTIONE</a:t>
          </a:r>
          <a:endParaRPr lang="it-IT" sz="1800" dirty="0"/>
        </a:p>
      </dgm:t>
    </dgm:pt>
    <dgm:pt modelId="{A8F1CD3C-E4F8-4135-B5D7-5B68E28E28FC}" type="parTrans" cxnId="{B1BB9BFD-E994-40E0-8A1A-92CFAA9F1F49}">
      <dgm:prSet/>
      <dgm:spPr/>
      <dgm:t>
        <a:bodyPr/>
        <a:lstStyle/>
        <a:p>
          <a:endParaRPr lang="it-IT" sz="4400"/>
        </a:p>
      </dgm:t>
    </dgm:pt>
    <dgm:pt modelId="{07CED73C-B06B-4AF2-8CFE-26B147D4566D}" type="sibTrans" cxnId="{B1BB9BFD-E994-40E0-8A1A-92CFAA9F1F49}">
      <dgm:prSet/>
      <dgm:spPr/>
      <dgm:t>
        <a:bodyPr/>
        <a:lstStyle/>
        <a:p>
          <a:endParaRPr lang="it-IT" sz="4400"/>
        </a:p>
      </dgm:t>
    </dgm:pt>
    <dgm:pt modelId="{77132786-9D27-4B84-8535-E41DA0680498}">
      <dgm:prSet phldrT="[Testo]" custT="1"/>
      <dgm:spPr/>
      <dgm:t>
        <a:bodyPr/>
        <a:lstStyle/>
        <a:p>
          <a:r>
            <a:rPr lang="it-IT" sz="1800" dirty="0" smtClean="0"/>
            <a:t>Il programma/progetto dovrà prevedere la gestione del </a:t>
          </a:r>
          <a:r>
            <a:rPr lang="it-IT" sz="1800" b="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rischio residuo </a:t>
          </a:r>
          <a:r>
            <a:rPr lang="it-IT" sz="1800" dirty="0" smtClean="0"/>
            <a:t>attraverso il </a:t>
          </a:r>
          <a:r>
            <a:rPr lang="it-IT" sz="1800" b="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coordinamento con i piani di emergenza comunali</a:t>
          </a:r>
          <a:endParaRPr lang="it-IT" sz="1800" b="0" dirty="0">
            <a:solidFill>
              <a:schemeClr val="tx2">
                <a:lumMod val="50000"/>
              </a:schemeClr>
            </a:solidFill>
            <a:latin typeface="Britannic Bold" pitchFamily="34" charset="0"/>
          </a:endParaRPr>
        </a:p>
      </dgm:t>
    </dgm:pt>
    <dgm:pt modelId="{CEF48CE4-D23E-4C7F-951E-644ED47DE988}" type="parTrans" cxnId="{84494AAB-6CAD-415A-A448-D9DF4B3F79C4}">
      <dgm:prSet/>
      <dgm:spPr/>
      <dgm:t>
        <a:bodyPr/>
        <a:lstStyle/>
        <a:p>
          <a:endParaRPr lang="it-IT" sz="4400"/>
        </a:p>
      </dgm:t>
    </dgm:pt>
    <dgm:pt modelId="{4AEB7F09-71B4-4D4D-A984-CC674429106B}" type="sibTrans" cxnId="{84494AAB-6CAD-415A-A448-D9DF4B3F79C4}">
      <dgm:prSet/>
      <dgm:spPr/>
      <dgm:t>
        <a:bodyPr/>
        <a:lstStyle/>
        <a:p>
          <a:endParaRPr lang="it-IT" sz="4400"/>
        </a:p>
      </dgm:t>
    </dgm:pt>
    <dgm:pt modelId="{54749E3D-B401-4DB6-9801-67EAE460B860}">
      <dgm:prSet phldrT="[Testo]" custT="1"/>
      <dgm:spPr/>
      <dgm:t>
        <a:bodyPr/>
        <a:lstStyle/>
        <a:p>
          <a:r>
            <a:rPr lang="it-IT" sz="1800" dirty="0" smtClean="0"/>
            <a:t>EFFETTI SOCIALI ED ECONOMICI DELL’INTERVENTO</a:t>
          </a:r>
          <a:endParaRPr lang="it-IT" sz="1800" dirty="0"/>
        </a:p>
      </dgm:t>
    </dgm:pt>
    <dgm:pt modelId="{34C47B91-8855-492B-8E4D-B66CEF09C2C6}" type="parTrans" cxnId="{1FB055D4-2AC4-4B4B-A2A9-8BA9AB7C089C}">
      <dgm:prSet/>
      <dgm:spPr/>
      <dgm:t>
        <a:bodyPr/>
        <a:lstStyle/>
        <a:p>
          <a:endParaRPr lang="it-IT" sz="4400"/>
        </a:p>
      </dgm:t>
    </dgm:pt>
    <dgm:pt modelId="{D486C271-F2E0-4227-B99D-C8C8EF503DB3}" type="sibTrans" cxnId="{1FB055D4-2AC4-4B4B-A2A9-8BA9AB7C089C}">
      <dgm:prSet/>
      <dgm:spPr/>
      <dgm:t>
        <a:bodyPr/>
        <a:lstStyle/>
        <a:p>
          <a:endParaRPr lang="it-IT" sz="4400"/>
        </a:p>
      </dgm:t>
    </dgm:pt>
    <dgm:pt modelId="{D675FDA9-3010-4272-96B9-59E676CE4780}">
      <dgm:prSet phldrT="[Testo]" custT="1"/>
      <dgm:spPr/>
      <dgm:t>
        <a:bodyPr/>
        <a:lstStyle/>
        <a:p>
          <a:r>
            <a:rPr lang="it-IT" sz="1800" dirty="0" smtClean="0"/>
            <a:t>Per gestire adeguatamente la percezione degli impatti sul sistema sociale ed economico è indispensabile un’approfondita </a:t>
          </a:r>
          <a:r>
            <a:rPr lang="it-IT" sz="1800" b="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fase di ascolto delle istanze del territorio, attraverso processi partecipativi</a:t>
          </a:r>
          <a:endParaRPr lang="it-IT" sz="1800" b="0" dirty="0">
            <a:solidFill>
              <a:schemeClr val="tx2">
                <a:lumMod val="50000"/>
              </a:schemeClr>
            </a:solidFill>
            <a:latin typeface="Britannic Bold" pitchFamily="34" charset="0"/>
          </a:endParaRPr>
        </a:p>
      </dgm:t>
    </dgm:pt>
    <dgm:pt modelId="{967DA35A-7EAC-4DB7-9C41-40CBB4C1B210}" type="parTrans" cxnId="{4CA65E22-67CC-4A49-8631-4DCF52CC38AA}">
      <dgm:prSet/>
      <dgm:spPr/>
      <dgm:t>
        <a:bodyPr/>
        <a:lstStyle/>
        <a:p>
          <a:endParaRPr lang="it-IT" sz="4400"/>
        </a:p>
      </dgm:t>
    </dgm:pt>
    <dgm:pt modelId="{FD9C0089-ED26-4D09-8F34-879E36473058}" type="sibTrans" cxnId="{4CA65E22-67CC-4A49-8631-4DCF52CC38AA}">
      <dgm:prSet/>
      <dgm:spPr/>
      <dgm:t>
        <a:bodyPr/>
        <a:lstStyle/>
        <a:p>
          <a:endParaRPr lang="it-IT" sz="4400"/>
        </a:p>
      </dgm:t>
    </dgm:pt>
    <dgm:pt modelId="{97A2F7E4-2C54-4BA3-8939-7D5AA4485EF4}" type="pres">
      <dgm:prSet presAssocID="{50C9B32C-9370-411C-8136-E384793C58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8ABF54-96D2-4F11-896E-641B1AE8CC9A}" type="pres">
      <dgm:prSet presAssocID="{43ADF0D6-7C26-4B20-9DBB-BA11BA573CD2}" presName="parentLin" presStyleCnt="0"/>
      <dgm:spPr/>
    </dgm:pt>
    <dgm:pt modelId="{FCFBF4D4-7418-4BA2-917E-012F15A7FC05}" type="pres">
      <dgm:prSet presAssocID="{43ADF0D6-7C26-4B20-9DBB-BA11BA573CD2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BBD4DD7A-B6E8-4CEF-9567-5AF3F6D8C77F}" type="pres">
      <dgm:prSet presAssocID="{43ADF0D6-7C26-4B20-9DBB-BA11BA573C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F21F31-EABA-4BB7-8F39-5837E93E4C12}" type="pres">
      <dgm:prSet presAssocID="{43ADF0D6-7C26-4B20-9DBB-BA11BA573CD2}" presName="negativeSpace" presStyleCnt="0"/>
      <dgm:spPr/>
    </dgm:pt>
    <dgm:pt modelId="{07DF0094-D8E5-4252-983B-5EB17BD2B181}" type="pres">
      <dgm:prSet presAssocID="{43ADF0D6-7C26-4B20-9DBB-BA11BA573CD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98D764-AD43-4CD6-B45A-90537CCAA77B}" type="pres">
      <dgm:prSet presAssocID="{07CED73C-B06B-4AF2-8CFE-26B147D4566D}" presName="spaceBetweenRectangles" presStyleCnt="0"/>
      <dgm:spPr/>
    </dgm:pt>
    <dgm:pt modelId="{269FA1EE-DA73-439C-A9E8-D438D9D020EE}" type="pres">
      <dgm:prSet presAssocID="{54749E3D-B401-4DB6-9801-67EAE460B860}" presName="parentLin" presStyleCnt="0"/>
      <dgm:spPr/>
    </dgm:pt>
    <dgm:pt modelId="{E03B7FEB-42A6-4DF9-A611-F940ED99B64F}" type="pres">
      <dgm:prSet presAssocID="{54749E3D-B401-4DB6-9801-67EAE460B860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297F6E5C-4EED-4DF9-A220-6BFC2205631C}" type="pres">
      <dgm:prSet presAssocID="{54749E3D-B401-4DB6-9801-67EAE460B8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899592-EABA-4C45-AAF7-E5A2D1F24B6D}" type="pres">
      <dgm:prSet presAssocID="{54749E3D-B401-4DB6-9801-67EAE460B860}" presName="negativeSpace" presStyleCnt="0"/>
      <dgm:spPr/>
    </dgm:pt>
    <dgm:pt modelId="{49446E67-6377-4642-A72A-0BBFC8887CB8}" type="pres">
      <dgm:prSet presAssocID="{54749E3D-B401-4DB6-9801-67EAE460B86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A98BBE1-5AC4-4F37-B68F-8EC8D64FF3D0}" type="presOf" srcId="{54749E3D-B401-4DB6-9801-67EAE460B860}" destId="{E03B7FEB-42A6-4DF9-A611-F940ED99B64F}" srcOrd="0" destOrd="0" presId="urn:microsoft.com/office/officeart/2005/8/layout/list1"/>
    <dgm:cxn modelId="{EC53E9EC-4087-48C8-8FC2-FBA02FB5DA50}" type="presOf" srcId="{43ADF0D6-7C26-4B20-9DBB-BA11BA573CD2}" destId="{BBD4DD7A-B6E8-4CEF-9567-5AF3F6D8C77F}" srcOrd="1" destOrd="0" presId="urn:microsoft.com/office/officeart/2005/8/layout/list1"/>
    <dgm:cxn modelId="{B1BB9BFD-E994-40E0-8A1A-92CFAA9F1F49}" srcId="{50C9B32C-9370-411C-8136-E384793C5833}" destId="{43ADF0D6-7C26-4B20-9DBB-BA11BA573CD2}" srcOrd="0" destOrd="0" parTransId="{A8F1CD3C-E4F8-4135-B5D7-5B68E28E28FC}" sibTransId="{07CED73C-B06B-4AF2-8CFE-26B147D4566D}"/>
    <dgm:cxn modelId="{342C54E7-4148-44DB-91A8-76472495182B}" type="presOf" srcId="{D675FDA9-3010-4272-96B9-59E676CE4780}" destId="{49446E67-6377-4642-A72A-0BBFC8887CB8}" srcOrd="0" destOrd="0" presId="urn:microsoft.com/office/officeart/2005/8/layout/list1"/>
    <dgm:cxn modelId="{1FB055D4-2AC4-4B4B-A2A9-8BA9AB7C089C}" srcId="{50C9B32C-9370-411C-8136-E384793C5833}" destId="{54749E3D-B401-4DB6-9801-67EAE460B860}" srcOrd="1" destOrd="0" parTransId="{34C47B91-8855-492B-8E4D-B66CEF09C2C6}" sibTransId="{D486C271-F2E0-4227-B99D-C8C8EF503DB3}"/>
    <dgm:cxn modelId="{84494AAB-6CAD-415A-A448-D9DF4B3F79C4}" srcId="{43ADF0D6-7C26-4B20-9DBB-BA11BA573CD2}" destId="{77132786-9D27-4B84-8535-E41DA0680498}" srcOrd="0" destOrd="0" parTransId="{CEF48CE4-D23E-4C7F-951E-644ED47DE988}" sibTransId="{4AEB7F09-71B4-4D4D-A984-CC674429106B}"/>
    <dgm:cxn modelId="{77DE486B-0F21-43A1-B53C-1768DBBF5991}" type="presOf" srcId="{43ADF0D6-7C26-4B20-9DBB-BA11BA573CD2}" destId="{FCFBF4D4-7418-4BA2-917E-012F15A7FC05}" srcOrd="0" destOrd="0" presId="urn:microsoft.com/office/officeart/2005/8/layout/list1"/>
    <dgm:cxn modelId="{D600E77C-66EC-49F3-BC84-EC5EACA59757}" type="presOf" srcId="{50C9B32C-9370-411C-8136-E384793C5833}" destId="{97A2F7E4-2C54-4BA3-8939-7D5AA4485EF4}" srcOrd="0" destOrd="0" presId="urn:microsoft.com/office/officeart/2005/8/layout/list1"/>
    <dgm:cxn modelId="{0648F738-14B4-450A-A5CD-F1838690D6CB}" type="presOf" srcId="{77132786-9D27-4B84-8535-E41DA0680498}" destId="{07DF0094-D8E5-4252-983B-5EB17BD2B181}" srcOrd="0" destOrd="0" presId="urn:microsoft.com/office/officeart/2005/8/layout/list1"/>
    <dgm:cxn modelId="{4CA65E22-67CC-4A49-8631-4DCF52CC38AA}" srcId="{54749E3D-B401-4DB6-9801-67EAE460B860}" destId="{D675FDA9-3010-4272-96B9-59E676CE4780}" srcOrd="0" destOrd="0" parTransId="{967DA35A-7EAC-4DB7-9C41-40CBB4C1B210}" sibTransId="{FD9C0089-ED26-4D09-8F34-879E36473058}"/>
    <dgm:cxn modelId="{4693B3FB-473C-4AC2-B639-34FE436D5D39}" type="presOf" srcId="{54749E3D-B401-4DB6-9801-67EAE460B860}" destId="{297F6E5C-4EED-4DF9-A220-6BFC2205631C}" srcOrd="1" destOrd="0" presId="urn:microsoft.com/office/officeart/2005/8/layout/list1"/>
    <dgm:cxn modelId="{8A6F0BB1-CA98-4B65-B458-D7CC4B98684A}" type="presParOf" srcId="{97A2F7E4-2C54-4BA3-8939-7D5AA4485EF4}" destId="{918ABF54-96D2-4F11-896E-641B1AE8CC9A}" srcOrd="0" destOrd="0" presId="urn:microsoft.com/office/officeart/2005/8/layout/list1"/>
    <dgm:cxn modelId="{22581407-58C1-495C-90A3-3537DBC6A265}" type="presParOf" srcId="{918ABF54-96D2-4F11-896E-641B1AE8CC9A}" destId="{FCFBF4D4-7418-4BA2-917E-012F15A7FC05}" srcOrd="0" destOrd="0" presId="urn:microsoft.com/office/officeart/2005/8/layout/list1"/>
    <dgm:cxn modelId="{8E9F88B2-BAD7-4C75-BCBD-3340FB43ADCB}" type="presParOf" srcId="{918ABF54-96D2-4F11-896E-641B1AE8CC9A}" destId="{BBD4DD7A-B6E8-4CEF-9567-5AF3F6D8C77F}" srcOrd="1" destOrd="0" presId="urn:microsoft.com/office/officeart/2005/8/layout/list1"/>
    <dgm:cxn modelId="{DEE53245-F439-48B2-9702-503AD8694D64}" type="presParOf" srcId="{97A2F7E4-2C54-4BA3-8939-7D5AA4485EF4}" destId="{ECF21F31-EABA-4BB7-8F39-5837E93E4C12}" srcOrd="1" destOrd="0" presId="urn:microsoft.com/office/officeart/2005/8/layout/list1"/>
    <dgm:cxn modelId="{6F3A5F0E-257C-4BA2-8985-630161941333}" type="presParOf" srcId="{97A2F7E4-2C54-4BA3-8939-7D5AA4485EF4}" destId="{07DF0094-D8E5-4252-983B-5EB17BD2B181}" srcOrd="2" destOrd="0" presId="urn:microsoft.com/office/officeart/2005/8/layout/list1"/>
    <dgm:cxn modelId="{EC646987-A330-406E-9864-D63C6CCFE321}" type="presParOf" srcId="{97A2F7E4-2C54-4BA3-8939-7D5AA4485EF4}" destId="{3898D764-AD43-4CD6-B45A-90537CCAA77B}" srcOrd="3" destOrd="0" presId="urn:microsoft.com/office/officeart/2005/8/layout/list1"/>
    <dgm:cxn modelId="{2E65408D-FD11-4EDD-A17C-133BC2391423}" type="presParOf" srcId="{97A2F7E4-2C54-4BA3-8939-7D5AA4485EF4}" destId="{269FA1EE-DA73-439C-A9E8-D438D9D020EE}" srcOrd="4" destOrd="0" presId="urn:microsoft.com/office/officeart/2005/8/layout/list1"/>
    <dgm:cxn modelId="{B039DE1F-A85E-4AEE-94C0-F405AAF89586}" type="presParOf" srcId="{269FA1EE-DA73-439C-A9E8-D438D9D020EE}" destId="{E03B7FEB-42A6-4DF9-A611-F940ED99B64F}" srcOrd="0" destOrd="0" presId="urn:microsoft.com/office/officeart/2005/8/layout/list1"/>
    <dgm:cxn modelId="{A5EF7F01-69DB-49F3-88A4-36476A2A9AA7}" type="presParOf" srcId="{269FA1EE-DA73-439C-A9E8-D438D9D020EE}" destId="{297F6E5C-4EED-4DF9-A220-6BFC2205631C}" srcOrd="1" destOrd="0" presId="urn:microsoft.com/office/officeart/2005/8/layout/list1"/>
    <dgm:cxn modelId="{8E013B97-DDDC-4807-99A6-424F76FC0BE3}" type="presParOf" srcId="{97A2F7E4-2C54-4BA3-8939-7D5AA4485EF4}" destId="{5A899592-EABA-4C45-AAF7-E5A2D1F24B6D}" srcOrd="5" destOrd="0" presId="urn:microsoft.com/office/officeart/2005/8/layout/list1"/>
    <dgm:cxn modelId="{7F0C51DA-18D9-486E-83E1-DB81B84AC08A}" type="presParOf" srcId="{97A2F7E4-2C54-4BA3-8939-7D5AA4485EF4}" destId="{49446E67-6377-4642-A72A-0BBFC8887C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633D41-C729-42A3-ADC6-ACBA1107C129}">
      <dsp:nvSpPr>
        <dsp:cNvPr id="0" name=""/>
        <dsp:cNvSpPr/>
      </dsp:nvSpPr>
      <dsp:spPr>
        <a:xfrm rot="5400000">
          <a:off x="-156092" y="157938"/>
          <a:ext cx="1040615" cy="7284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1</a:t>
          </a:r>
          <a:endParaRPr lang="it-IT" sz="2000" b="1" kern="1200" dirty="0"/>
        </a:p>
      </dsp:txBody>
      <dsp:txXfrm rot="5400000">
        <a:off x="-156092" y="157938"/>
        <a:ext cx="1040615" cy="728431"/>
      </dsp:txXfrm>
    </dsp:sp>
    <dsp:sp modelId="{238B776F-2339-437C-A0B0-ACC5171E6286}">
      <dsp:nvSpPr>
        <dsp:cNvPr id="0" name=""/>
        <dsp:cNvSpPr/>
      </dsp:nvSpPr>
      <dsp:spPr>
        <a:xfrm rot="5400000">
          <a:off x="4350350" y="-3620073"/>
          <a:ext cx="676400" cy="7920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In Italia la protezione civile è una FUNZIONE, non un’Amministrazione</a:t>
          </a:r>
          <a:endParaRPr lang="it-IT" sz="2000" b="1" kern="1200" dirty="0"/>
        </a:p>
      </dsp:txBody>
      <dsp:txXfrm rot="5400000">
        <a:off x="4350350" y="-3620073"/>
        <a:ext cx="676400" cy="7920239"/>
      </dsp:txXfrm>
    </dsp:sp>
    <dsp:sp modelId="{FAB94CE3-199E-44E8-AC1A-BAA95C4D4545}">
      <dsp:nvSpPr>
        <dsp:cNvPr id="0" name=""/>
        <dsp:cNvSpPr/>
      </dsp:nvSpPr>
      <dsp:spPr>
        <a:xfrm rot="5400000">
          <a:off x="-156092" y="1080851"/>
          <a:ext cx="1040615" cy="72843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</a:t>
          </a:r>
          <a:endParaRPr lang="it-IT" sz="2000" b="1" kern="1200" dirty="0"/>
        </a:p>
      </dsp:txBody>
      <dsp:txXfrm rot="5400000">
        <a:off x="-156092" y="1080851"/>
        <a:ext cx="1040615" cy="728431"/>
      </dsp:txXfrm>
    </dsp:sp>
    <dsp:sp modelId="{FD2AEAB8-245B-4729-8E58-AEC7018A960D}">
      <dsp:nvSpPr>
        <dsp:cNvPr id="0" name=""/>
        <dsp:cNvSpPr/>
      </dsp:nvSpPr>
      <dsp:spPr>
        <a:xfrm rot="5400000">
          <a:off x="4350350" y="-2697161"/>
          <a:ext cx="676400" cy="7920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latin typeface="Calibri" pitchFamily="34" charset="0"/>
            </a:rPr>
            <a:t>Fanno parte del Sistema di Protezione Civile le «COMPONENTI» e le «STRUTTURE OPERATIVE»</a:t>
          </a:r>
          <a:endParaRPr lang="it-IT" sz="2000" b="1" kern="1200" dirty="0"/>
        </a:p>
      </dsp:txBody>
      <dsp:txXfrm rot="5400000">
        <a:off x="4350350" y="-2697161"/>
        <a:ext cx="676400" cy="7920239"/>
      </dsp:txXfrm>
    </dsp:sp>
    <dsp:sp modelId="{626643AA-7E00-43D9-9A8B-F169091B8315}">
      <dsp:nvSpPr>
        <dsp:cNvPr id="0" name=""/>
        <dsp:cNvSpPr/>
      </dsp:nvSpPr>
      <dsp:spPr>
        <a:xfrm rot="5400000">
          <a:off x="-156092" y="2003763"/>
          <a:ext cx="1040615" cy="72843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smtClean="0">
              <a:latin typeface="Calibri" pitchFamily="34" charset="0"/>
            </a:rPr>
            <a:t>3</a:t>
          </a:r>
          <a:endParaRPr lang="it-IT" sz="2000" kern="1200"/>
        </a:p>
      </dsp:txBody>
      <dsp:txXfrm rot="5400000">
        <a:off x="-156092" y="2003763"/>
        <a:ext cx="1040615" cy="728431"/>
      </dsp:txXfrm>
    </dsp:sp>
    <dsp:sp modelId="{8E13C4AE-E323-4007-ACBF-9CC6DDB84A33}">
      <dsp:nvSpPr>
        <dsp:cNvPr id="0" name=""/>
        <dsp:cNvSpPr/>
      </dsp:nvSpPr>
      <dsp:spPr>
        <a:xfrm rot="5400000">
          <a:off x="4350350" y="-1774248"/>
          <a:ext cx="676400" cy="7920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latin typeface="Calibri" pitchFamily="34" charset="0"/>
            </a:rPr>
            <a:t>L’Istituzione di riferimento a livello nazionale è il DIPARTIMENTO della Protezione Civile della Presidenza del Consiglio dei Ministri.</a:t>
          </a:r>
          <a:endParaRPr lang="it-IT" sz="2000" b="1" kern="1200" dirty="0"/>
        </a:p>
      </dsp:txBody>
      <dsp:txXfrm rot="5400000">
        <a:off x="4350350" y="-1774248"/>
        <a:ext cx="676400" cy="7920239"/>
      </dsp:txXfrm>
    </dsp:sp>
    <dsp:sp modelId="{CEE994D0-5A0C-4DB7-AFDC-463F95836651}">
      <dsp:nvSpPr>
        <dsp:cNvPr id="0" name=""/>
        <dsp:cNvSpPr/>
      </dsp:nvSpPr>
      <dsp:spPr>
        <a:xfrm rot="5400000">
          <a:off x="-156092" y="2926676"/>
          <a:ext cx="1040615" cy="72843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Calibri" pitchFamily="34" charset="0"/>
            </a:rPr>
            <a:t>4</a:t>
          </a:r>
          <a:endParaRPr lang="it-IT" sz="2000" b="1" kern="1200" dirty="0"/>
        </a:p>
      </dsp:txBody>
      <dsp:txXfrm rot="5400000">
        <a:off x="-156092" y="2926676"/>
        <a:ext cx="1040615" cy="728431"/>
      </dsp:txXfrm>
    </dsp:sp>
    <dsp:sp modelId="{FBC058AE-08D2-496C-AD29-E41F4CF547ED}">
      <dsp:nvSpPr>
        <dsp:cNvPr id="0" name=""/>
        <dsp:cNvSpPr/>
      </dsp:nvSpPr>
      <dsp:spPr>
        <a:xfrm rot="5400000">
          <a:off x="4350350" y="-851335"/>
          <a:ext cx="676400" cy="7920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latin typeface="Calibri" pitchFamily="34" charset="0"/>
            </a:rPr>
            <a:t>A livello locale il RESPONSABILE della protezione civile è il Sindaco.</a:t>
          </a:r>
          <a:endParaRPr lang="it-IT" sz="2000" b="1" kern="1200" dirty="0"/>
        </a:p>
      </dsp:txBody>
      <dsp:txXfrm rot="5400000">
        <a:off x="4350350" y="-851335"/>
        <a:ext cx="676400" cy="7920239"/>
      </dsp:txXfrm>
    </dsp:sp>
    <dsp:sp modelId="{8F69CE7E-FDDF-4840-8B98-8C3A82397F5F}">
      <dsp:nvSpPr>
        <dsp:cNvPr id="0" name=""/>
        <dsp:cNvSpPr/>
      </dsp:nvSpPr>
      <dsp:spPr>
        <a:xfrm rot="5400000">
          <a:off x="-156092" y="3849589"/>
          <a:ext cx="1040615" cy="72843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Calibri" pitchFamily="34" charset="0"/>
            </a:rPr>
            <a:t>5</a:t>
          </a:r>
          <a:endParaRPr lang="it-IT" sz="2000" b="1" kern="1200" dirty="0"/>
        </a:p>
      </dsp:txBody>
      <dsp:txXfrm rot="5400000">
        <a:off x="-156092" y="3849589"/>
        <a:ext cx="1040615" cy="728431"/>
      </dsp:txXfrm>
    </dsp:sp>
    <dsp:sp modelId="{09B2ABD6-D9B6-42B5-A46B-048D0431E0A2}">
      <dsp:nvSpPr>
        <dsp:cNvPr id="0" name=""/>
        <dsp:cNvSpPr/>
      </dsp:nvSpPr>
      <dsp:spPr>
        <a:xfrm rot="5400000">
          <a:off x="4350350" y="71577"/>
          <a:ext cx="676400" cy="7920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latin typeface="Calibri" pitchFamily="34" charset="0"/>
            </a:rPr>
            <a:t>Il SINGOLO CITTADINO è parte attiva del Servizio nazionale della Protezione Civile.</a:t>
          </a:r>
          <a:endParaRPr lang="it-IT" sz="2000" b="1" kern="1200" dirty="0"/>
        </a:p>
      </dsp:txBody>
      <dsp:txXfrm rot="5400000">
        <a:off x="4350350" y="71577"/>
        <a:ext cx="676400" cy="79202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51EFF-E6B0-45D7-BEF4-779919C11673}">
      <dsp:nvSpPr>
        <dsp:cNvPr id="0" name=""/>
        <dsp:cNvSpPr/>
      </dsp:nvSpPr>
      <dsp:spPr>
        <a:xfrm>
          <a:off x="0" y="437782"/>
          <a:ext cx="861308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83ED6-9AEE-44C6-8DEB-BF5172E6D081}">
      <dsp:nvSpPr>
        <dsp:cNvPr id="0" name=""/>
        <dsp:cNvSpPr/>
      </dsp:nvSpPr>
      <dsp:spPr>
        <a:xfrm>
          <a:off x="430654" y="41445"/>
          <a:ext cx="6537172" cy="6324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88" tIns="0" rIns="22788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La redazione di un nuovo Piano di Emergenza (stralcio </a:t>
          </a:r>
          <a:r>
            <a:rPr lang="it-IT" sz="2200" kern="1200" dirty="0" err="1" smtClean="0"/>
            <a:t>idro-meteo</a:t>
          </a:r>
          <a:r>
            <a:rPr lang="it-IT" sz="2200" kern="1200" dirty="0" smtClean="0"/>
            <a:t>)</a:t>
          </a:r>
          <a:endParaRPr lang="it-IT" sz="2200" kern="1200" dirty="0"/>
        </a:p>
      </dsp:txBody>
      <dsp:txXfrm>
        <a:off x="430654" y="41445"/>
        <a:ext cx="6537172" cy="632497"/>
      </dsp:txXfrm>
    </dsp:sp>
    <dsp:sp modelId="{D4B6AA5C-8FD9-4E32-8CAA-CC01E650A8F0}">
      <dsp:nvSpPr>
        <dsp:cNvPr id="0" name=""/>
        <dsp:cNvSpPr/>
      </dsp:nvSpPr>
      <dsp:spPr>
        <a:xfrm>
          <a:off x="0" y="1163542"/>
          <a:ext cx="861308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98936-FBCC-4063-9A20-4CEE2B19E481}">
      <dsp:nvSpPr>
        <dsp:cNvPr id="0" name=""/>
        <dsp:cNvSpPr/>
      </dsp:nvSpPr>
      <dsp:spPr>
        <a:xfrm>
          <a:off x="430654" y="927382"/>
          <a:ext cx="653717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88" tIns="0" rIns="22788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La capacità operativa di un Gruppo di Lavoro</a:t>
          </a:r>
          <a:endParaRPr lang="it-IT" sz="2200" kern="1200" dirty="0"/>
        </a:p>
      </dsp:txBody>
      <dsp:txXfrm>
        <a:off x="430654" y="927382"/>
        <a:ext cx="6537172" cy="472320"/>
      </dsp:txXfrm>
    </dsp:sp>
    <dsp:sp modelId="{5262236A-962D-4C59-AE62-DEF0E6128403}">
      <dsp:nvSpPr>
        <dsp:cNvPr id="0" name=""/>
        <dsp:cNvSpPr/>
      </dsp:nvSpPr>
      <dsp:spPr>
        <a:xfrm>
          <a:off x="0" y="1889302"/>
          <a:ext cx="861308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7A082-F5BB-46C1-AD12-5841419FD6FA}">
      <dsp:nvSpPr>
        <dsp:cNvPr id="0" name=""/>
        <dsp:cNvSpPr/>
      </dsp:nvSpPr>
      <dsp:spPr>
        <a:xfrm>
          <a:off x="430654" y="1653142"/>
          <a:ext cx="653717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88" tIns="0" rIns="22788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Il forte coinvolgimento di scuola e volontariato</a:t>
          </a:r>
          <a:endParaRPr lang="it-IT" sz="2200" kern="1200" dirty="0"/>
        </a:p>
      </dsp:txBody>
      <dsp:txXfrm>
        <a:off x="430654" y="1653142"/>
        <a:ext cx="6537172" cy="472320"/>
      </dsp:txXfrm>
    </dsp:sp>
    <dsp:sp modelId="{E7BADD20-C10F-4DCF-AD19-34D1F07BC641}">
      <dsp:nvSpPr>
        <dsp:cNvPr id="0" name=""/>
        <dsp:cNvSpPr/>
      </dsp:nvSpPr>
      <dsp:spPr>
        <a:xfrm>
          <a:off x="0" y="2615062"/>
          <a:ext cx="861308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E575A-8EDD-421B-BECE-EAA70B1D60E4}">
      <dsp:nvSpPr>
        <dsp:cNvPr id="0" name=""/>
        <dsp:cNvSpPr/>
      </dsp:nvSpPr>
      <dsp:spPr>
        <a:xfrm>
          <a:off x="430654" y="2378902"/>
          <a:ext cx="653717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88" tIns="0" rIns="22788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Una maggiore diffusione della cultura di PC</a:t>
          </a:r>
          <a:endParaRPr lang="it-IT" sz="2200" kern="1200" dirty="0"/>
        </a:p>
      </dsp:txBody>
      <dsp:txXfrm>
        <a:off x="430654" y="2378902"/>
        <a:ext cx="6537172" cy="472320"/>
      </dsp:txXfrm>
    </dsp:sp>
    <dsp:sp modelId="{93860A90-7FC1-4EA6-8185-725BC4ED7818}">
      <dsp:nvSpPr>
        <dsp:cNvPr id="0" name=""/>
        <dsp:cNvSpPr/>
      </dsp:nvSpPr>
      <dsp:spPr>
        <a:xfrm>
          <a:off x="0" y="3340822"/>
          <a:ext cx="861308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10E34-CA82-438B-8349-53AE80F2323E}">
      <dsp:nvSpPr>
        <dsp:cNvPr id="0" name=""/>
        <dsp:cNvSpPr/>
      </dsp:nvSpPr>
      <dsp:spPr>
        <a:xfrm>
          <a:off x="430654" y="3104662"/>
          <a:ext cx="653717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88" tIns="0" rIns="22788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/>
            <a:t>L’emulazione da parte di altri comuni</a:t>
          </a:r>
          <a:endParaRPr lang="it-IT" sz="2200" b="1" kern="1200" dirty="0"/>
        </a:p>
      </dsp:txBody>
      <dsp:txXfrm>
        <a:off x="430654" y="3104662"/>
        <a:ext cx="6537172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633D41-C729-42A3-ADC6-ACBA1107C129}">
      <dsp:nvSpPr>
        <dsp:cNvPr id="0" name=""/>
        <dsp:cNvSpPr/>
      </dsp:nvSpPr>
      <dsp:spPr>
        <a:xfrm rot="5400000">
          <a:off x="-183142" y="186388"/>
          <a:ext cx="1220950" cy="8546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latin typeface="Britannic Bold" pitchFamily="34" charset="0"/>
            </a:rPr>
            <a:t>1</a:t>
          </a:r>
          <a:endParaRPr lang="it-IT" sz="2600" b="1" kern="1200" dirty="0">
            <a:latin typeface="Britannic Bold" pitchFamily="34" charset="0"/>
          </a:endParaRPr>
        </a:p>
      </dsp:txBody>
      <dsp:txXfrm rot="5400000">
        <a:off x="-183142" y="186388"/>
        <a:ext cx="1220950" cy="854665"/>
      </dsp:txXfrm>
    </dsp:sp>
    <dsp:sp modelId="{238B776F-2339-437C-A0B0-ACC5171E6286}">
      <dsp:nvSpPr>
        <dsp:cNvPr id="0" name=""/>
        <dsp:cNvSpPr/>
      </dsp:nvSpPr>
      <dsp:spPr>
        <a:xfrm rot="5400000">
          <a:off x="4354859" y="-3496947"/>
          <a:ext cx="793617" cy="7794005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/>
            <a:t>Costituzione e rafforzamento di un </a:t>
          </a:r>
          <a:r>
            <a:rPr lang="it-IT" sz="2000" b="0" kern="120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Gruppo </a:t>
          </a:r>
          <a:r>
            <a:rPr lang="it-IT" sz="2000" b="0" kern="120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di Lavoro </a:t>
          </a:r>
          <a:r>
            <a:rPr lang="it-IT" sz="2000" b="0" kern="120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misto</a:t>
          </a:r>
          <a:endParaRPr lang="it-IT" sz="2000" b="0" kern="1200" dirty="0">
            <a:solidFill>
              <a:schemeClr val="tx2">
                <a:lumMod val="50000"/>
              </a:schemeClr>
            </a:solidFill>
            <a:latin typeface="Britannic Bold" pitchFamily="34" charset="0"/>
          </a:endParaRPr>
        </a:p>
      </dsp:txBody>
      <dsp:txXfrm rot="5400000">
        <a:off x="4354859" y="-3496947"/>
        <a:ext cx="793617" cy="7794005"/>
      </dsp:txXfrm>
    </dsp:sp>
    <dsp:sp modelId="{FAB94CE3-199E-44E8-AC1A-BAA95C4D4545}">
      <dsp:nvSpPr>
        <dsp:cNvPr id="0" name=""/>
        <dsp:cNvSpPr/>
      </dsp:nvSpPr>
      <dsp:spPr>
        <a:xfrm rot="5400000">
          <a:off x="-183142" y="1260340"/>
          <a:ext cx="1220950" cy="8546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latin typeface="Britannic Bold" pitchFamily="34" charset="0"/>
            </a:rPr>
            <a:t>2</a:t>
          </a:r>
          <a:endParaRPr lang="it-IT" sz="2600" b="1" kern="1200" dirty="0">
            <a:latin typeface="Britannic Bold" pitchFamily="34" charset="0"/>
          </a:endParaRPr>
        </a:p>
      </dsp:txBody>
      <dsp:txXfrm rot="5400000">
        <a:off x="-183142" y="1260340"/>
        <a:ext cx="1220950" cy="854665"/>
      </dsp:txXfrm>
    </dsp:sp>
    <dsp:sp modelId="{FD2AEAB8-245B-4729-8E58-AEC7018A960D}">
      <dsp:nvSpPr>
        <dsp:cNvPr id="0" name=""/>
        <dsp:cNvSpPr/>
      </dsp:nvSpPr>
      <dsp:spPr>
        <a:xfrm rot="5400000">
          <a:off x="4354859" y="-2301596"/>
          <a:ext cx="793617" cy="7794005"/>
        </a:xfrm>
        <a:prstGeom prst="round2Same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latin typeface="Calibri" pitchFamily="34" charset="0"/>
            </a:rPr>
            <a:t>Realizzazione di un </a:t>
          </a:r>
          <a:r>
            <a:rPr lang="it-IT" sz="2000" b="0" kern="120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percorso di revisione e condivisione del Piano </a:t>
          </a:r>
          <a:r>
            <a:rPr lang="it-IT" sz="2000" b="0" kern="1200" dirty="0" smtClean="0">
              <a:latin typeface="Calibri" pitchFamily="34" charset="0"/>
            </a:rPr>
            <a:t>a diversi livelli</a:t>
          </a:r>
          <a:endParaRPr lang="it-IT" sz="2000" b="0" kern="1200" dirty="0"/>
        </a:p>
      </dsp:txBody>
      <dsp:txXfrm rot="5400000">
        <a:off x="4354859" y="-2301596"/>
        <a:ext cx="793617" cy="7794005"/>
      </dsp:txXfrm>
    </dsp:sp>
    <dsp:sp modelId="{626643AA-7E00-43D9-9A8B-F169091B8315}">
      <dsp:nvSpPr>
        <dsp:cNvPr id="0" name=""/>
        <dsp:cNvSpPr/>
      </dsp:nvSpPr>
      <dsp:spPr>
        <a:xfrm rot="5400000">
          <a:off x="-183142" y="2334292"/>
          <a:ext cx="1220950" cy="8546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latin typeface="Britannic Bold" pitchFamily="34" charset="0"/>
            </a:rPr>
            <a:t>3</a:t>
          </a:r>
          <a:endParaRPr lang="it-IT" sz="2600" kern="1200" dirty="0">
            <a:latin typeface="Britannic Bold" pitchFamily="34" charset="0"/>
          </a:endParaRPr>
        </a:p>
      </dsp:txBody>
      <dsp:txXfrm rot="5400000">
        <a:off x="-183142" y="2334292"/>
        <a:ext cx="1220950" cy="854665"/>
      </dsp:txXfrm>
    </dsp:sp>
    <dsp:sp modelId="{8E13C4AE-E323-4007-ACBF-9CC6DDB84A33}">
      <dsp:nvSpPr>
        <dsp:cNvPr id="0" name=""/>
        <dsp:cNvSpPr/>
      </dsp:nvSpPr>
      <dsp:spPr>
        <a:xfrm rot="5400000">
          <a:off x="4354859" y="-1349043"/>
          <a:ext cx="793617" cy="7794005"/>
        </a:xfrm>
        <a:prstGeom prst="round2SameRect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latin typeface="Calibri" pitchFamily="34" charset="0"/>
            </a:rPr>
            <a:t>Organizzazione di </a:t>
          </a:r>
          <a:r>
            <a:rPr lang="it-IT" sz="2000" b="0" kern="120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un’esercitazione di PC con la comunità</a:t>
          </a:r>
          <a:endParaRPr lang="it-IT" sz="2000" b="0" kern="1200" dirty="0">
            <a:solidFill>
              <a:schemeClr val="tx2">
                <a:lumMod val="50000"/>
              </a:schemeClr>
            </a:solidFill>
            <a:latin typeface="Britannic Bold" pitchFamily="34" charset="0"/>
          </a:endParaRPr>
        </a:p>
      </dsp:txBody>
      <dsp:txXfrm rot="5400000">
        <a:off x="4354859" y="-1349043"/>
        <a:ext cx="793617" cy="7794005"/>
      </dsp:txXfrm>
    </dsp:sp>
    <dsp:sp modelId="{CEE994D0-5A0C-4DB7-AFDC-463F95836651}">
      <dsp:nvSpPr>
        <dsp:cNvPr id="0" name=""/>
        <dsp:cNvSpPr/>
      </dsp:nvSpPr>
      <dsp:spPr>
        <a:xfrm rot="5400000">
          <a:off x="-183142" y="3408245"/>
          <a:ext cx="1220950" cy="8546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latin typeface="Britannic Bold" pitchFamily="34" charset="0"/>
            </a:rPr>
            <a:t>4</a:t>
          </a:r>
          <a:endParaRPr lang="it-IT" sz="2600" b="1" kern="1200" dirty="0">
            <a:latin typeface="Britannic Bold" pitchFamily="34" charset="0"/>
          </a:endParaRPr>
        </a:p>
      </dsp:txBody>
      <dsp:txXfrm rot="5400000">
        <a:off x="-183142" y="3408245"/>
        <a:ext cx="1220950" cy="854665"/>
      </dsp:txXfrm>
    </dsp:sp>
    <dsp:sp modelId="{FBC058AE-08D2-496C-AD29-E41F4CF547ED}">
      <dsp:nvSpPr>
        <dsp:cNvPr id="0" name=""/>
        <dsp:cNvSpPr/>
      </dsp:nvSpPr>
      <dsp:spPr>
        <a:xfrm rot="5400000">
          <a:off x="4354859" y="-275091"/>
          <a:ext cx="793617" cy="7794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Integrazione delle indicazioni </a:t>
          </a:r>
          <a:r>
            <a:rPr lang="it-IT" sz="2000" b="0" kern="1200" dirty="0" smtClean="0">
              <a:latin typeface="Calibri" pitchFamily="34" charset="0"/>
            </a:rPr>
            <a:t>sul Piano a diversi livelli e revisione del Piano</a:t>
          </a:r>
          <a:endParaRPr lang="it-IT" sz="2000" b="0" kern="1200" dirty="0"/>
        </a:p>
      </dsp:txBody>
      <dsp:txXfrm rot="5400000">
        <a:off x="4354859" y="-275091"/>
        <a:ext cx="793617" cy="77940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DF0094-D8E5-4252-983B-5EB17BD2B181}">
      <dsp:nvSpPr>
        <dsp:cNvPr id="0" name=""/>
        <dsp:cNvSpPr/>
      </dsp:nvSpPr>
      <dsp:spPr>
        <a:xfrm>
          <a:off x="0" y="407164"/>
          <a:ext cx="8424936" cy="11615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520700" rIns="6538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Il programma/progetto dovrà prevedere la gestione del </a:t>
          </a:r>
          <a:r>
            <a:rPr lang="it-IT" sz="1800" b="0" kern="120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rischio residuo </a:t>
          </a:r>
          <a:r>
            <a:rPr lang="it-IT" sz="1800" kern="1200" dirty="0" smtClean="0"/>
            <a:t>attraverso il </a:t>
          </a:r>
          <a:r>
            <a:rPr lang="it-IT" sz="1800" b="0" kern="120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coordinamento con i piani di emergenza comunali</a:t>
          </a:r>
          <a:endParaRPr lang="it-IT" sz="1800" b="0" kern="1200" dirty="0">
            <a:solidFill>
              <a:schemeClr val="tx2">
                <a:lumMod val="50000"/>
              </a:schemeClr>
            </a:solidFill>
            <a:latin typeface="Britannic Bold" pitchFamily="34" charset="0"/>
          </a:endParaRPr>
        </a:p>
      </dsp:txBody>
      <dsp:txXfrm>
        <a:off x="0" y="407164"/>
        <a:ext cx="8424936" cy="1161562"/>
      </dsp:txXfrm>
    </dsp:sp>
    <dsp:sp modelId="{BBD4DD7A-B6E8-4CEF-9567-5AF3F6D8C77F}">
      <dsp:nvSpPr>
        <dsp:cNvPr id="0" name=""/>
        <dsp:cNvSpPr/>
      </dsp:nvSpPr>
      <dsp:spPr>
        <a:xfrm>
          <a:off x="421246" y="38164"/>
          <a:ext cx="589745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VALUTAZIONE DEL RISCHIO ED ESPLICITAZIONE DEI CRITERI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GESTIONE</a:t>
          </a:r>
          <a:endParaRPr lang="it-IT" sz="1800" kern="1200" dirty="0"/>
        </a:p>
      </dsp:txBody>
      <dsp:txXfrm>
        <a:off x="421246" y="38164"/>
        <a:ext cx="5897455" cy="738000"/>
      </dsp:txXfrm>
    </dsp:sp>
    <dsp:sp modelId="{49446E67-6377-4642-A72A-0BBFC8887CB8}">
      <dsp:nvSpPr>
        <dsp:cNvPr id="0" name=""/>
        <dsp:cNvSpPr/>
      </dsp:nvSpPr>
      <dsp:spPr>
        <a:xfrm>
          <a:off x="0" y="2072727"/>
          <a:ext cx="8424936" cy="1417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520700" rIns="6538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Per gestire adeguatamente la percezione degli impatti sul sistema sociale ed economico è indispensabile un’approfondita </a:t>
          </a:r>
          <a:r>
            <a:rPr lang="it-IT" sz="1800" b="0" kern="1200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rPr>
            <a:t>fase di ascolto delle istanze del territorio, attraverso processi partecipativi</a:t>
          </a:r>
          <a:endParaRPr lang="it-IT" sz="1800" b="0" kern="1200" dirty="0">
            <a:solidFill>
              <a:schemeClr val="tx2">
                <a:lumMod val="50000"/>
              </a:schemeClr>
            </a:solidFill>
            <a:latin typeface="Britannic Bold" pitchFamily="34" charset="0"/>
          </a:endParaRPr>
        </a:p>
      </dsp:txBody>
      <dsp:txXfrm>
        <a:off x="0" y="2072727"/>
        <a:ext cx="8424936" cy="1417500"/>
      </dsp:txXfrm>
    </dsp:sp>
    <dsp:sp modelId="{297F6E5C-4EED-4DF9-A220-6BFC2205631C}">
      <dsp:nvSpPr>
        <dsp:cNvPr id="0" name=""/>
        <dsp:cNvSpPr/>
      </dsp:nvSpPr>
      <dsp:spPr>
        <a:xfrm>
          <a:off x="421246" y="1703727"/>
          <a:ext cx="589745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EFFETTI SOCIALI ED ECONOMICI DELL’INTERVENTO</a:t>
          </a:r>
          <a:endParaRPr lang="it-IT" sz="1800" kern="1200" dirty="0"/>
        </a:p>
      </dsp:txBody>
      <dsp:txXfrm>
        <a:off x="421246" y="1703727"/>
        <a:ext cx="5897455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652"/>
          </a:xfrm>
          <a:prstGeom prst="rect">
            <a:avLst/>
          </a:prstGeom>
        </p:spPr>
        <p:txBody>
          <a:bodyPr vert="horz" lIns="99059" tIns="49529" rIns="99059" bIns="49529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652"/>
          </a:xfrm>
          <a:prstGeom prst="rect">
            <a:avLst/>
          </a:prstGeom>
        </p:spPr>
        <p:txBody>
          <a:bodyPr vert="horz" lIns="99059" tIns="49529" rIns="99059" bIns="49529" rtlCol="0"/>
          <a:lstStyle>
            <a:lvl1pPr algn="r">
              <a:defRPr sz="1300"/>
            </a:lvl1pPr>
          </a:lstStyle>
          <a:p>
            <a:fld id="{AB13B00C-4EBE-4891-AF23-93BCF7C633B7}" type="datetimeFigureOut">
              <a:rPr lang="it-IT" smtClean="0"/>
              <a:pPr/>
              <a:t>18/11/2016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19597"/>
            <a:ext cx="3077739" cy="511652"/>
          </a:xfrm>
          <a:prstGeom prst="rect">
            <a:avLst/>
          </a:prstGeom>
        </p:spPr>
        <p:txBody>
          <a:bodyPr vert="horz" lIns="99059" tIns="49529" rIns="99059" bIns="49529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093" y="9719597"/>
            <a:ext cx="3077739" cy="511652"/>
          </a:xfrm>
          <a:prstGeom prst="rect">
            <a:avLst/>
          </a:prstGeom>
        </p:spPr>
        <p:txBody>
          <a:bodyPr vert="horz" lIns="99059" tIns="49529" rIns="99059" bIns="49529" rtlCol="0" anchor="b"/>
          <a:lstStyle>
            <a:lvl1pPr algn="r">
              <a:defRPr sz="1300"/>
            </a:lvl1pPr>
          </a:lstStyle>
          <a:p>
            <a:fld id="{7391B10B-2A9D-469C-BE1E-1CACA51FC4F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652"/>
          </a:xfrm>
          <a:prstGeom prst="rect">
            <a:avLst/>
          </a:prstGeom>
        </p:spPr>
        <p:txBody>
          <a:bodyPr vert="horz" lIns="99059" tIns="49529" rIns="99059" bIns="49529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652"/>
          </a:xfrm>
          <a:prstGeom prst="rect">
            <a:avLst/>
          </a:prstGeom>
        </p:spPr>
        <p:txBody>
          <a:bodyPr vert="horz" lIns="99059" tIns="49529" rIns="99059" bIns="49529" rtlCol="0"/>
          <a:lstStyle>
            <a:lvl1pPr algn="r">
              <a:defRPr sz="1300"/>
            </a:lvl1pPr>
          </a:lstStyle>
          <a:p>
            <a:fld id="{1D2B150B-208E-4751-B214-7062C466A8A0}" type="datetimeFigureOut">
              <a:rPr lang="it-IT" smtClean="0"/>
              <a:pPr/>
              <a:t>18/11/2016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9" tIns="49529" rIns="99059" bIns="4952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2"/>
          </a:xfrm>
          <a:prstGeom prst="rect">
            <a:avLst/>
          </a:prstGeom>
        </p:spPr>
        <p:txBody>
          <a:bodyPr vert="horz" lIns="99059" tIns="49529" rIns="99059" bIns="4952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19597"/>
            <a:ext cx="3077739" cy="511652"/>
          </a:xfrm>
          <a:prstGeom prst="rect">
            <a:avLst/>
          </a:prstGeom>
        </p:spPr>
        <p:txBody>
          <a:bodyPr vert="horz" lIns="99059" tIns="49529" rIns="99059" bIns="49529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9719597"/>
            <a:ext cx="3077739" cy="511652"/>
          </a:xfrm>
          <a:prstGeom prst="rect">
            <a:avLst/>
          </a:prstGeom>
        </p:spPr>
        <p:txBody>
          <a:bodyPr vert="horz" lIns="99059" tIns="49529" rIns="99059" bIns="49529" rtlCol="0" anchor="b"/>
          <a:lstStyle>
            <a:lvl1pPr algn="r">
              <a:defRPr sz="1300"/>
            </a:lvl1pPr>
          </a:lstStyle>
          <a:p>
            <a:fld id="{AE205032-ABD5-4B0F-B939-DB7F8D4A33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33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Novembre 2015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43C4F-D966-41F1-A7F0-BD0F9DF21CB1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1243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46" indent="-247646" defTabSz="990585">
              <a:buFontTx/>
              <a:buAutoNum type="arabicPeriod"/>
              <a:defRPr/>
            </a:pPr>
            <a:endParaRPr lang="it-IT" dirty="0" smtClean="0">
              <a:latin typeface="Calibri" pitchFamily="34" charset="0"/>
            </a:endParaRPr>
          </a:p>
          <a:p>
            <a:pPr marL="247646" indent="-247646" defTabSz="990585">
              <a:buFontTx/>
              <a:buAutoNum type="arabicPeriod"/>
              <a:defRPr/>
            </a:pPr>
            <a:endParaRPr lang="it-IT" dirty="0" smtClean="0">
              <a:latin typeface="Calibri" pitchFamily="34" charset="0"/>
            </a:endParaRPr>
          </a:p>
          <a:p>
            <a:pPr defTabSz="990585">
              <a:defRPr/>
            </a:pPr>
            <a:endParaRPr lang="it-IT" dirty="0" smtClean="0">
              <a:latin typeface="Calibri" pitchFamily="34" charset="0"/>
            </a:endParaRPr>
          </a:p>
          <a:p>
            <a:pPr defTabSz="990585">
              <a:defRPr/>
            </a:pPr>
            <a:endParaRPr lang="it-IT" dirty="0" smtClean="0">
              <a:latin typeface="Calibri" pitchFamily="34" charset="0"/>
            </a:endParaRPr>
          </a:p>
          <a:p>
            <a:pPr defTabSz="990585">
              <a:defRPr/>
            </a:pPr>
            <a:endParaRPr lang="it-IT" dirty="0" smtClean="0">
              <a:latin typeface="Calibri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43C4F-D966-41F1-A7F0-BD0F9DF21CB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12436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90585">
              <a:defRPr/>
            </a:pPr>
            <a:endParaRPr lang="it-IT" dirty="0" smtClean="0"/>
          </a:p>
          <a:p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35843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2936" y="9720344"/>
            <a:ext cx="3077953" cy="511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858" tIns="49930" rIns="99858" bIns="4993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1C1A8F5E-E7B7-4479-A212-82405374642B}" type="slidenum">
              <a:rPr lang="it-IT"/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244F-C612-4E51-9591-46CE439624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66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244F-C612-4E51-9591-46CE439624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299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5032-ABD5-4B0F-B939-DB7F8D4A336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20348-4DFC-470D-8D4D-0A8761C3301A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43D8A-F834-4F9D-9B02-A04D47AD34A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D86671-44D2-4991-A88B-942D1DB020B3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E53FA-BE1C-4E2B-A06C-68CEE4739A6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0C619F-ED41-42D1-B4D4-4816B1457DFD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54B61-CD59-4644-AA85-F683B296448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IMA_PP-0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200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9738"/>
            <a:ext cx="8229600" cy="4074292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7AA02-8334-4EF2-BF26-A409B412A12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22/06/2015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C71DB1-3D39-459C-9A56-E11BF9F7CE35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46AC1-524C-42E3-AE61-6EA436D0964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6ABAD-624C-49D2-9FBB-46B27CBB034E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38DE-721B-43AD-A3FD-3E146133B01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6D1148-9B48-40ED-87B4-52AD6766F419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7D12F-1EB7-442C-9180-121DDDC4FD6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8113"/>
            <a:ext cx="8229600" cy="1143000"/>
          </a:xfrm>
        </p:spPr>
        <p:txBody>
          <a:bodyPr/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F3B35-9E52-41D9-9A99-8610661EAB74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F9CE6-B93C-4476-B854-9E45F3B3643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BD039-5E6F-48E3-A816-11B159BCA159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12DBE-1FBB-4C7F-B4E6-8DD9869887A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ABCA07-12A4-4A03-91C3-B657E7FA479C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F9CFE-55AE-4F3A-91FD-0AFC7575E49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9EBC8-2DAB-4E42-8479-DBACFC473671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9CEA-2235-4717-B6BB-0D6CB0E04CC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CBC368-7868-4248-8B0F-58B231DC30EE}" type="datetimeFigureOut">
              <a:rPr lang="en-US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4812327-7BB0-49A9-A017-BDB512F8EBC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hyperlink" Target="http://italiasicura.governo.it/site/home/news/articolo1580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0" y="2451100"/>
            <a:ext cx="9144000" cy="1225550"/>
          </a:xfrm>
        </p:spPr>
        <p:txBody>
          <a:bodyPr/>
          <a:lstStyle/>
          <a:p>
            <a:r>
              <a:rPr lang="it-IT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percorso partecipato di revisione del piano di emergenza comunale: il caso del Comune di </a:t>
            </a:r>
            <a:r>
              <a:rPr lang="it-IT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Arenzano</a:t>
            </a:r>
            <a:endParaRPr lang="it-IT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3754691"/>
            <a:ext cx="6400800" cy="652209"/>
          </a:xfrm>
        </p:spPr>
        <p:txBody>
          <a:bodyPr/>
          <a:lstStyle/>
          <a:p>
            <a:r>
              <a:rPr lang="it-IT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Marta </a:t>
            </a:r>
            <a:r>
              <a:rPr lang="it-IT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Giambelli</a:t>
            </a:r>
            <a:r>
              <a:rPr lang="it-IT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Marina </a:t>
            </a:r>
            <a:r>
              <a:rPr lang="it-IT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Morando</a:t>
            </a:r>
            <a:r>
              <a:rPr lang="it-IT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Eva </a:t>
            </a:r>
            <a:r>
              <a:rPr lang="it-IT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Trasforini</a:t>
            </a:r>
            <a:r>
              <a:rPr lang="it-IT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it-IT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Fondazione CIMA</a:t>
            </a:r>
            <a:endParaRPr lang="it-IT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ottotitolo 3"/>
          <p:cNvSpPr txBox="1">
            <a:spLocks/>
          </p:cNvSpPr>
          <p:nvPr/>
        </p:nvSpPr>
        <p:spPr bwMode="auto">
          <a:xfrm>
            <a:off x="1524000" y="6027991"/>
            <a:ext cx="7620000" cy="46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9400" y="62950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DISASTRI NATURALI: IL RUOLO DEL VOLONTARIATO E DELLE COMUNITÀ LOCALI – 18 novembre 2016</a:t>
            </a:r>
            <a:endParaRPr lang="it-IT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179388" y="1768847"/>
            <a:ext cx="3973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800" dirty="0">
                <a:solidFill>
                  <a:srgbClr val="0070C0"/>
                </a:solidFill>
                <a:latin typeface="Britannic Bold" charset="0"/>
              </a:rPr>
              <a:t>COME COSTRUIRE PIANI DI EMERGENZA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067944" y="1711419"/>
            <a:ext cx="4464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7200" dirty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EFFICACI</a:t>
            </a:r>
            <a:r>
              <a:rPr lang="en-US" sz="7200" dirty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Calibri" pitchFamily="34" charset="0"/>
                <a:ea typeface="+mn-ea"/>
                <a:cs typeface="Calibri" pitchFamily="34" charset="0"/>
              </a:rPr>
              <a:t>?</a:t>
            </a:r>
          </a:p>
        </p:txBody>
      </p:sp>
      <p:sp>
        <p:nvSpPr>
          <p:cNvPr id="19" name="TextBox 229"/>
          <p:cNvSpPr txBox="1">
            <a:spLocks noChangeArrowheads="1"/>
          </p:cNvSpPr>
          <p:nvPr/>
        </p:nvSpPr>
        <p:spPr bwMode="auto">
          <a:xfrm>
            <a:off x="1475656" y="3072631"/>
            <a:ext cx="41044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Il piano di emergenza non deve essere un’enciclopedia </a:t>
            </a:r>
          </a:p>
          <a:p>
            <a:pPr>
              <a:defRPr/>
            </a:pP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ma uno </a:t>
            </a:r>
            <a:r>
              <a:rPr lang="it-IT" sz="2800" dirty="0">
                <a:ln>
                  <a:solidFill>
                    <a:srgbClr val="CC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STRUMENTO </a:t>
            </a:r>
            <a:r>
              <a:rPr lang="it-IT" sz="2800" dirty="0" err="1">
                <a:ln>
                  <a:solidFill>
                    <a:srgbClr val="CC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DI</a:t>
            </a:r>
            <a:r>
              <a:rPr lang="it-IT" sz="2800" dirty="0">
                <a:ln>
                  <a:solidFill>
                    <a:srgbClr val="CC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 AIUTO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 per la </a:t>
            </a:r>
            <a:r>
              <a:rPr lang="it-IT" sz="2800" dirty="0">
                <a:ln>
                  <a:solidFill>
                    <a:srgbClr val="CC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GESTIONE DEL RISCHIO </a:t>
            </a:r>
          </a:p>
        </p:txBody>
      </p:sp>
      <p:pic>
        <p:nvPicPr>
          <p:cNvPr id="20" name="Picture 2" descr="C:\Users\Giulia Maraviglia\Desktop\enciclopedia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5021"/>
            <a:ext cx="13938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20"/>
          <p:cNvCxnSpPr/>
          <p:nvPr/>
        </p:nvCxnSpPr>
        <p:spPr>
          <a:xfrm>
            <a:off x="5580063" y="2785021"/>
            <a:ext cx="0" cy="32400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5651500" y="2785021"/>
            <a:ext cx="0" cy="324008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o 156"/>
          <p:cNvGrpSpPr/>
          <p:nvPr/>
        </p:nvGrpSpPr>
        <p:grpSpPr>
          <a:xfrm>
            <a:off x="6660232" y="5376887"/>
            <a:ext cx="648072" cy="576064"/>
            <a:chOff x="5076056" y="3501008"/>
            <a:chExt cx="1008112" cy="792088"/>
          </a:xfrm>
          <a:solidFill>
            <a:schemeClr val="bg1">
              <a:lumMod val="75000"/>
            </a:schemeClr>
          </a:solidFill>
        </p:grpSpPr>
        <p:sp>
          <p:nvSpPr>
            <p:cNvPr id="24" name="Rettangolo 23"/>
            <p:cNvSpPr/>
            <p:nvPr/>
          </p:nvSpPr>
          <p:spPr>
            <a:xfrm>
              <a:off x="5148064" y="3789040"/>
              <a:ext cx="864096" cy="504056"/>
            </a:xfrm>
            <a:prstGeom prst="rect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5076056" y="3645024"/>
              <a:ext cx="1008112" cy="288032"/>
            </a:xfrm>
            <a:prstGeom prst="rect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5372472" y="3501008"/>
              <a:ext cx="423664" cy="135632"/>
            </a:xfrm>
            <a:prstGeom prst="rect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5444480" y="3573016"/>
              <a:ext cx="279648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28" name="Gruppo 164"/>
          <p:cNvGrpSpPr>
            <a:grpSpLocks/>
          </p:cNvGrpSpPr>
          <p:nvPr/>
        </p:nvGrpSpPr>
        <p:grpSpPr bwMode="auto">
          <a:xfrm>
            <a:off x="6443663" y="5304383"/>
            <a:ext cx="215900" cy="720725"/>
            <a:chOff x="5113538" y="1886915"/>
            <a:chExt cx="292642" cy="1075510"/>
          </a:xfrm>
        </p:grpSpPr>
        <p:sp>
          <p:nvSpPr>
            <p:cNvPr id="29" name="Rettangolo 28"/>
            <p:cNvSpPr/>
            <p:nvPr/>
          </p:nvSpPr>
          <p:spPr>
            <a:xfrm>
              <a:off x="5221127" y="2133287"/>
              <a:ext cx="71008" cy="5756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0" name="Corda 29"/>
            <p:cNvSpPr/>
            <p:nvPr/>
          </p:nvSpPr>
          <p:spPr>
            <a:xfrm rot="17461916">
              <a:off x="5117504" y="1887253"/>
              <a:ext cx="289014" cy="288338"/>
            </a:xfrm>
            <a:prstGeom prst="chor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1" name="Corda 30"/>
            <p:cNvSpPr/>
            <p:nvPr/>
          </p:nvSpPr>
          <p:spPr>
            <a:xfrm rot="6937506">
              <a:off x="5113200" y="2673749"/>
              <a:ext cx="289014" cy="288338"/>
            </a:xfrm>
            <a:prstGeom prst="chor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5221127" y="2780015"/>
              <a:ext cx="71008" cy="144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5221127" y="1917712"/>
              <a:ext cx="71008" cy="142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34" name="Gruppo 172"/>
          <p:cNvGrpSpPr/>
          <p:nvPr/>
        </p:nvGrpSpPr>
        <p:grpSpPr>
          <a:xfrm>
            <a:off x="5796136" y="5232871"/>
            <a:ext cx="576064" cy="792088"/>
            <a:chOff x="3892550" y="7983538"/>
            <a:chExt cx="354013" cy="465137"/>
          </a:xfrm>
          <a:solidFill>
            <a:srgbClr val="0070C0"/>
          </a:solidFill>
        </p:grpSpPr>
        <p:sp>
          <p:nvSpPr>
            <p:cNvPr id="35" name="Rounded Rectangle 171"/>
            <p:cNvSpPr/>
            <p:nvPr/>
          </p:nvSpPr>
          <p:spPr>
            <a:xfrm>
              <a:off x="3984625" y="8080375"/>
              <a:ext cx="149225" cy="3683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172"/>
            <p:cNvSpPr/>
            <p:nvPr/>
          </p:nvSpPr>
          <p:spPr>
            <a:xfrm>
              <a:off x="3943350" y="7983538"/>
              <a:ext cx="236538" cy="2349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173"/>
            <p:cNvSpPr/>
            <p:nvPr/>
          </p:nvSpPr>
          <p:spPr>
            <a:xfrm rot="19115001" flipH="1">
              <a:off x="3892550" y="8243888"/>
              <a:ext cx="144463" cy="460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174"/>
            <p:cNvSpPr/>
            <p:nvPr/>
          </p:nvSpPr>
          <p:spPr>
            <a:xfrm rot="2381177" flipH="1">
              <a:off x="4102100" y="8259763"/>
              <a:ext cx="144463" cy="476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Fumetto 3 38"/>
          <p:cNvSpPr/>
          <p:nvPr/>
        </p:nvSpPr>
        <p:spPr>
          <a:xfrm>
            <a:off x="6012160" y="4800823"/>
            <a:ext cx="576064" cy="360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n>
                  <a:solidFill>
                    <a:srgbClr val="CC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!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7772401" cy="1019532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PERCH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É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COINVOLGERE LA POPOLAZIONE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?</a:t>
            </a:r>
            <a:endParaRPr lang="en-US" sz="2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42" name="Ovale 41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3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43" name="Connettore 1 42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84138" y="1747490"/>
            <a:ext cx="414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>
                <a:solidFill>
                  <a:srgbClr val="0070C0"/>
                </a:solidFill>
                <a:latin typeface="Britannic Bold" pitchFamily="34" charset="0"/>
              </a:rPr>
              <a:t>QUELLO CHE SERVE È UN APPROCCIO NUOVO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2807296" y="5007947"/>
            <a:ext cx="63367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MULTIDISCIPLINARE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6" name="Gruppo 72"/>
          <p:cNvGrpSpPr>
            <a:grpSpLocks/>
          </p:cNvGrpSpPr>
          <p:nvPr/>
        </p:nvGrpSpPr>
        <p:grpSpPr bwMode="auto">
          <a:xfrm>
            <a:off x="2771775" y="2941290"/>
            <a:ext cx="1543050" cy="1733550"/>
            <a:chOff x="2956768" y="2488134"/>
            <a:chExt cx="808038" cy="1044575"/>
          </a:xfrm>
        </p:grpSpPr>
        <p:sp>
          <p:nvSpPr>
            <p:cNvPr id="7" name="Rounded Rectangle 135"/>
            <p:cNvSpPr/>
            <p:nvPr/>
          </p:nvSpPr>
          <p:spPr>
            <a:xfrm>
              <a:off x="3302595" y="2556051"/>
              <a:ext cx="95601" cy="238186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" name="Oval 136"/>
            <p:cNvSpPr/>
            <p:nvPr/>
          </p:nvSpPr>
          <p:spPr>
            <a:xfrm>
              <a:off x="3275993" y="2492917"/>
              <a:ext cx="152131" cy="15209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" name="Rounded Rectangle 137"/>
            <p:cNvSpPr/>
            <p:nvPr/>
          </p:nvSpPr>
          <p:spPr>
            <a:xfrm rot="19115001" flipH="1">
              <a:off x="3242740" y="2661274"/>
              <a:ext cx="93107" cy="29653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" name="Rounded Rectangle 138"/>
            <p:cNvSpPr/>
            <p:nvPr/>
          </p:nvSpPr>
          <p:spPr>
            <a:xfrm rot="2381177" flipH="1">
              <a:off x="3379076" y="2672752"/>
              <a:ext cx="92276" cy="29653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" name="Rounded Rectangle 139"/>
            <p:cNvSpPr/>
            <p:nvPr/>
          </p:nvSpPr>
          <p:spPr>
            <a:xfrm>
              <a:off x="3595218" y="2560833"/>
              <a:ext cx="96433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" name="Oval 140"/>
            <p:cNvSpPr/>
            <p:nvPr/>
          </p:nvSpPr>
          <p:spPr>
            <a:xfrm>
              <a:off x="3567785" y="2497700"/>
              <a:ext cx="152962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" name="Rounded Rectangle 141"/>
            <p:cNvSpPr/>
            <p:nvPr/>
          </p:nvSpPr>
          <p:spPr>
            <a:xfrm rot="19115001" flipH="1">
              <a:off x="3536195" y="2666056"/>
              <a:ext cx="93938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" name="Rounded Rectangle 142"/>
            <p:cNvSpPr/>
            <p:nvPr/>
          </p:nvSpPr>
          <p:spPr>
            <a:xfrm rot="2381177" flipH="1">
              <a:off x="3670868" y="2676579"/>
              <a:ext cx="93938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" name="Rounded Rectangle 143"/>
            <p:cNvSpPr/>
            <p:nvPr/>
          </p:nvSpPr>
          <p:spPr>
            <a:xfrm>
              <a:off x="3018285" y="2551268"/>
              <a:ext cx="97264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" name="Oval 144"/>
            <p:cNvSpPr/>
            <p:nvPr/>
          </p:nvSpPr>
          <p:spPr>
            <a:xfrm>
              <a:off x="2991683" y="2488134"/>
              <a:ext cx="152131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7" name="Rounded Rectangle 145"/>
            <p:cNvSpPr/>
            <p:nvPr/>
          </p:nvSpPr>
          <p:spPr>
            <a:xfrm rot="19115001" flipH="1">
              <a:off x="2958431" y="2656490"/>
              <a:ext cx="93939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8" name="Rounded Rectangle 146"/>
            <p:cNvSpPr/>
            <p:nvPr/>
          </p:nvSpPr>
          <p:spPr>
            <a:xfrm rot="2381177" flipH="1">
              <a:off x="3094766" y="2667969"/>
              <a:ext cx="93939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9" name="Rounded Rectangle 147"/>
            <p:cNvSpPr/>
            <p:nvPr/>
          </p:nvSpPr>
          <p:spPr>
            <a:xfrm>
              <a:off x="3017454" y="2926243"/>
              <a:ext cx="94770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20" name="Oval 148"/>
            <p:cNvSpPr/>
            <p:nvPr/>
          </p:nvSpPr>
          <p:spPr>
            <a:xfrm>
              <a:off x="2990021" y="2863110"/>
              <a:ext cx="152131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21" name="Rounded Rectangle 149"/>
            <p:cNvSpPr/>
            <p:nvPr/>
          </p:nvSpPr>
          <p:spPr>
            <a:xfrm rot="19115001" flipH="1">
              <a:off x="2956768" y="3031466"/>
              <a:ext cx="93939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22" name="Rounded Rectangle 150"/>
            <p:cNvSpPr/>
            <p:nvPr/>
          </p:nvSpPr>
          <p:spPr>
            <a:xfrm rot="2381177" flipH="1">
              <a:off x="3091441" y="3041989"/>
              <a:ext cx="93939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23" name="Rounded Rectangle 151"/>
            <p:cNvSpPr/>
            <p:nvPr/>
          </p:nvSpPr>
          <p:spPr>
            <a:xfrm>
              <a:off x="3302595" y="2926243"/>
              <a:ext cx="95601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24" name="Oval 152"/>
            <p:cNvSpPr/>
            <p:nvPr/>
          </p:nvSpPr>
          <p:spPr>
            <a:xfrm>
              <a:off x="3275993" y="2863110"/>
              <a:ext cx="152131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25" name="Rounded Rectangle 153"/>
            <p:cNvSpPr/>
            <p:nvPr/>
          </p:nvSpPr>
          <p:spPr>
            <a:xfrm rot="19115001" flipH="1">
              <a:off x="3242740" y="3031466"/>
              <a:ext cx="93107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26" name="Rounded Rectangle 154"/>
            <p:cNvSpPr/>
            <p:nvPr/>
          </p:nvSpPr>
          <p:spPr>
            <a:xfrm rot="2381177" flipH="1">
              <a:off x="3379076" y="3041989"/>
              <a:ext cx="92276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27" name="Rounded Rectangle 155"/>
            <p:cNvSpPr/>
            <p:nvPr/>
          </p:nvSpPr>
          <p:spPr>
            <a:xfrm>
              <a:off x="3588567" y="2926243"/>
              <a:ext cx="97264" cy="23818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28" name="Oval 156"/>
            <p:cNvSpPr/>
            <p:nvPr/>
          </p:nvSpPr>
          <p:spPr>
            <a:xfrm>
              <a:off x="3562797" y="2863110"/>
              <a:ext cx="152962" cy="1520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29" name="Rounded Rectangle 157"/>
            <p:cNvSpPr/>
            <p:nvPr/>
          </p:nvSpPr>
          <p:spPr>
            <a:xfrm rot="19115001" flipH="1">
              <a:off x="3529544" y="3031466"/>
              <a:ext cx="93938" cy="2965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0" name="Rounded Rectangle 158"/>
            <p:cNvSpPr/>
            <p:nvPr/>
          </p:nvSpPr>
          <p:spPr>
            <a:xfrm rot="2381177" flipH="1">
              <a:off x="3665048" y="3041989"/>
              <a:ext cx="93107" cy="3061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1" name="Rounded Rectangle 159"/>
            <p:cNvSpPr/>
            <p:nvPr/>
          </p:nvSpPr>
          <p:spPr>
            <a:xfrm>
              <a:off x="3017454" y="3291653"/>
              <a:ext cx="94770" cy="23818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2" name="Oval 160"/>
            <p:cNvSpPr/>
            <p:nvPr/>
          </p:nvSpPr>
          <p:spPr>
            <a:xfrm>
              <a:off x="2990021" y="3227563"/>
              <a:ext cx="152131" cy="153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3" name="Rounded Rectangle 161"/>
            <p:cNvSpPr/>
            <p:nvPr/>
          </p:nvSpPr>
          <p:spPr>
            <a:xfrm rot="19115001" flipH="1">
              <a:off x="2956768" y="3395920"/>
              <a:ext cx="93939" cy="3061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4" name="Rounded Rectangle 162"/>
            <p:cNvSpPr/>
            <p:nvPr/>
          </p:nvSpPr>
          <p:spPr>
            <a:xfrm rot="2381177" flipH="1">
              <a:off x="3091441" y="3407399"/>
              <a:ext cx="93939" cy="2965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5" name="Rounded Rectangle 163"/>
            <p:cNvSpPr/>
            <p:nvPr/>
          </p:nvSpPr>
          <p:spPr>
            <a:xfrm>
              <a:off x="3302595" y="3296436"/>
              <a:ext cx="95601" cy="2362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6" name="Oval 164"/>
            <p:cNvSpPr/>
            <p:nvPr/>
          </p:nvSpPr>
          <p:spPr>
            <a:xfrm>
              <a:off x="3275993" y="3232346"/>
              <a:ext cx="152131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7" name="Rounded Rectangle 165"/>
            <p:cNvSpPr/>
            <p:nvPr/>
          </p:nvSpPr>
          <p:spPr>
            <a:xfrm rot="19115001" flipH="1">
              <a:off x="3242740" y="3400702"/>
              <a:ext cx="93107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8" name="Rounded Rectangle 166"/>
            <p:cNvSpPr/>
            <p:nvPr/>
          </p:nvSpPr>
          <p:spPr>
            <a:xfrm rot="2381177" flipH="1">
              <a:off x="3379076" y="3410268"/>
              <a:ext cx="92276" cy="315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9" name="Rounded Rectangle 167"/>
            <p:cNvSpPr/>
            <p:nvPr/>
          </p:nvSpPr>
          <p:spPr>
            <a:xfrm>
              <a:off x="3577760" y="3296436"/>
              <a:ext cx="96433" cy="2362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0" name="Oval 168"/>
            <p:cNvSpPr/>
            <p:nvPr/>
          </p:nvSpPr>
          <p:spPr>
            <a:xfrm>
              <a:off x="3550327" y="3232346"/>
              <a:ext cx="152962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1" name="Rounded Rectangle 169"/>
            <p:cNvSpPr/>
            <p:nvPr/>
          </p:nvSpPr>
          <p:spPr>
            <a:xfrm rot="19115001" flipH="1">
              <a:off x="3518737" y="3400702"/>
              <a:ext cx="92276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2" name="Rounded Rectangle 170"/>
            <p:cNvSpPr/>
            <p:nvPr/>
          </p:nvSpPr>
          <p:spPr>
            <a:xfrm rot="2381177" flipH="1">
              <a:off x="3653410" y="3410268"/>
              <a:ext cx="93939" cy="315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grpSp>
        <p:nvGrpSpPr>
          <p:cNvPr id="43" name="Gruppo 115"/>
          <p:cNvGrpSpPr/>
          <p:nvPr/>
        </p:nvGrpSpPr>
        <p:grpSpPr>
          <a:xfrm>
            <a:off x="6876231" y="3936442"/>
            <a:ext cx="288032" cy="284373"/>
            <a:chOff x="5392893" y="1811485"/>
            <a:chExt cx="436590" cy="500397"/>
          </a:xfrm>
          <a:solidFill>
            <a:srgbClr val="9900CC"/>
          </a:solidFill>
        </p:grpSpPr>
        <p:sp>
          <p:nvSpPr>
            <p:cNvPr id="44" name="Rounded Rectangle 151"/>
            <p:cNvSpPr/>
            <p:nvPr/>
          </p:nvSpPr>
          <p:spPr>
            <a:xfrm>
              <a:off x="5508104" y="1916832"/>
              <a:ext cx="181912" cy="39505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5" name="Oval 152"/>
            <p:cNvSpPr/>
            <p:nvPr/>
          </p:nvSpPr>
          <p:spPr>
            <a:xfrm>
              <a:off x="5456563" y="1811485"/>
              <a:ext cx="291060" cy="2528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6" name="Rounded Rectangle 153"/>
            <p:cNvSpPr/>
            <p:nvPr/>
          </p:nvSpPr>
          <p:spPr>
            <a:xfrm rot="19115001" flipH="1">
              <a:off x="5392893" y="2090654"/>
              <a:ext cx="178881" cy="5003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7" name="Rounded Rectangle 154"/>
            <p:cNvSpPr/>
            <p:nvPr/>
          </p:nvSpPr>
          <p:spPr>
            <a:xfrm rot="2381177" flipH="1">
              <a:off x="5653634" y="2109089"/>
              <a:ext cx="175849" cy="5004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grpSp>
        <p:nvGrpSpPr>
          <p:cNvPr id="48" name="Gruppo 78"/>
          <p:cNvGrpSpPr>
            <a:grpSpLocks/>
          </p:cNvGrpSpPr>
          <p:nvPr/>
        </p:nvGrpSpPr>
        <p:grpSpPr bwMode="auto">
          <a:xfrm>
            <a:off x="4356100" y="2941290"/>
            <a:ext cx="1543050" cy="1733550"/>
            <a:chOff x="2956768" y="2488134"/>
            <a:chExt cx="808038" cy="1044575"/>
          </a:xfrm>
        </p:grpSpPr>
        <p:sp>
          <p:nvSpPr>
            <p:cNvPr id="49" name="Rounded Rectangle 135"/>
            <p:cNvSpPr/>
            <p:nvPr/>
          </p:nvSpPr>
          <p:spPr>
            <a:xfrm>
              <a:off x="3302595" y="2556051"/>
              <a:ext cx="95601" cy="238186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0" name="Oval 136"/>
            <p:cNvSpPr/>
            <p:nvPr/>
          </p:nvSpPr>
          <p:spPr>
            <a:xfrm>
              <a:off x="3275993" y="2492917"/>
              <a:ext cx="152131" cy="152094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1" name="Rounded Rectangle 137"/>
            <p:cNvSpPr/>
            <p:nvPr/>
          </p:nvSpPr>
          <p:spPr>
            <a:xfrm rot="19115001" flipH="1">
              <a:off x="3242740" y="2661274"/>
              <a:ext cx="93107" cy="2965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2" name="Rounded Rectangle 138"/>
            <p:cNvSpPr/>
            <p:nvPr/>
          </p:nvSpPr>
          <p:spPr>
            <a:xfrm rot="2381177" flipH="1">
              <a:off x="3379076" y="2672752"/>
              <a:ext cx="92276" cy="2965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3" name="Rounded Rectangle 139"/>
            <p:cNvSpPr/>
            <p:nvPr/>
          </p:nvSpPr>
          <p:spPr>
            <a:xfrm>
              <a:off x="3595218" y="2560833"/>
              <a:ext cx="96433" cy="238186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4" name="Oval 140"/>
            <p:cNvSpPr/>
            <p:nvPr/>
          </p:nvSpPr>
          <p:spPr>
            <a:xfrm>
              <a:off x="3567785" y="2497700"/>
              <a:ext cx="152962" cy="15209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5" name="Rounded Rectangle 141"/>
            <p:cNvSpPr/>
            <p:nvPr/>
          </p:nvSpPr>
          <p:spPr>
            <a:xfrm rot="19115001" flipH="1">
              <a:off x="3536195" y="2666056"/>
              <a:ext cx="93938" cy="29654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6" name="Rounded Rectangle 142"/>
            <p:cNvSpPr/>
            <p:nvPr/>
          </p:nvSpPr>
          <p:spPr>
            <a:xfrm rot="2381177" flipH="1">
              <a:off x="3670868" y="2676579"/>
              <a:ext cx="93938" cy="3061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7" name="Rounded Rectangle 143"/>
            <p:cNvSpPr/>
            <p:nvPr/>
          </p:nvSpPr>
          <p:spPr>
            <a:xfrm>
              <a:off x="3018285" y="2551268"/>
              <a:ext cx="97264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8" name="Oval 144"/>
            <p:cNvSpPr/>
            <p:nvPr/>
          </p:nvSpPr>
          <p:spPr>
            <a:xfrm>
              <a:off x="2991683" y="2488134"/>
              <a:ext cx="152131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9" name="Rounded Rectangle 145"/>
            <p:cNvSpPr/>
            <p:nvPr/>
          </p:nvSpPr>
          <p:spPr>
            <a:xfrm rot="19115001" flipH="1">
              <a:off x="2958431" y="2656490"/>
              <a:ext cx="93939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0" name="Rounded Rectangle 146"/>
            <p:cNvSpPr/>
            <p:nvPr/>
          </p:nvSpPr>
          <p:spPr>
            <a:xfrm rot="2381177" flipH="1">
              <a:off x="3094766" y="2667969"/>
              <a:ext cx="93939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1" name="Rounded Rectangle 147"/>
            <p:cNvSpPr/>
            <p:nvPr/>
          </p:nvSpPr>
          <p:spPr>
            <a:xfrm>
              <a:off x="3017454" y="2926243"/>
              <a:ext cx="94770" cy="238186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2" name="Oval 148"/>
            <p:cNvSpPr/>
            <p:nvPr/>
          </p:nvSpPr>
          <p:spPr>
            <a:xfrm>
              <a:off x="2990021" y="2863110"/>
              <a:ext cx="152131" cy="152095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3" name="Rounded Rectangle 149"/>
            <p:cNvSpPr/>
            <p:nvPr/>
          </p:nvSpPr>
          <p:spPr>
            <a:xfrm rot="19115001" flipH="1">
              <a:off x="2956768" y="3031466"/>
              <a:ext cx="93939" cy="29654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4" name="Rounded Rectangle 150"/>
            <p:cNvSpPr/>
            <p:nvPr/>
          </p:nvSpPr>
          <p:spPr>
            <a:xfrm rot="2381177" flipH="1">
              <a:off x="3091441" y="3041989"/>
              <a:ext cx="93939" cy="30610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5" name="Rounded Rectangle 151"/>
            <p:cNvSpPr/>
            <p:nvPr/>
          </p:nvSpPr>
          <p:spPr>
            <a:xfrm>
              <a:off x="3302595" y="2926243"/>
              <a:ext cx="95601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6" name="Oval 152"/>
            <p:cNvSpPr/>
            <p:nvPr/>
          </p:nvSpPr>
          <p:spPr>
            <a:xfrm>
              <a:off x="3275993" y="2863110"/>
              <a:ext cx="152131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7" name="Rounded Rectangle 153"/>
            <p:cNvSpPr/>
            <p:nvPr/>
          </p:nvSpPr>
          <p:spPr>
            <a:xfrm rot="19115001" flipH="1">
              <a:off x="3242740" y="3031466"/>
              <a:ext cx="93107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8" name="Rounded Rectangle 154"/>
            <p:cNvSpPr/>
            <p:nvPr/>
          </p:nvSpPr>
          <p:spPr>
            <a:xfrm rot="2381177" flipH="1">
              <a:off x="3379076" y="3041989"/>
              <a:ext cx="92276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9" name="Rounded Rectangle 155"/>
            <p:cNvSpPr/>
            <p:nvPr/>
          </p:nvSpPr>
          <p:spPr>
            <a:xfrm>
              <a:off x="3588567" y="2926243"/>
              <a:ext cx="97264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0" name="Oval 156"/>
            <p:cNvSpPr/>
            <p:nvPr/>
          </p:nvSpPr>
          <p:spPr>
            <a:xfrm>
              <a:off x="3562797" y="2863110"/>
              <a:ext cx="152962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1" name="Rounded Rectangle 157"/>
            <p:cNvSpPr/>
            <p:nvPr/>
          </p:nvSpPr>
          <p:spPr>
            <a:xfrm rot="19115001" flipH="1">
              <a:off x="3529544" y="3031466"/>
              <a:ext cx="93938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2" name="Rounded Rectangle 158"/>
            <p:cNvSpPr/>
            <p:nvPr/>
          </p:nvSpPr>
          <p:spPr>
            <a:xfrm rot="2381177" flipH="1">
              <a:off x="3665048" y="3041989"/>
              <a:ext cx="93107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3" name="Rounded Rectangle 159"/>
            <p:cNvSpPr/>
            <p:nvPr/>
          </p:nvSpPr>
          <p:spPr>
            <a:xfrm>
              <a:off x="3017454" y="3291653"/>
              <a:ext cx="94770" cy="238186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4" name="Oval 160"/>
            <p:cNvSpPr/>
            <p:nvPr/>
          </p:nvSpPr>
          <p:spPr>
            <a:xfrm>
              <a:off x="2990021" y="3227563"/>
              <a:ext cx="152131" cy="153051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5" name="Rounded Rectangle 161"/>
            <p:cNvSpPr/>
            <p:nvPr/>
          </p:nvSpPr>
          <p:spPr>
            <a:xfrm rot="19115001" flipH="1">
              <a:off x="2956768" y="3395920"/>
              <a:ext cx="93939" cy="30610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6" name="Rounded Rectangle 162"/>
            <p:cNvSpPr/>
            <p:nvPr/>
          </p:nvSpPr>
          <p:spPr>
            <a:xfrm rot="2381177" flipH="1">
              <a:off x="3091441" y="3407399"/>
              <a:ext cx="93939" cy="29653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7" name="Rounded Rectangle 163"/>
            <p:cNvSpPr/>
            <p:nvPr/>
          </p:nvSpPr>
          <p:spPr>
            <a:xfrm>
              <a:off x="3302595" y="3296436"/>
              <a:ext cx="95601" cy="2362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8" name="Oval 164"/>
            <p:cNvSpPr/>
            <p:nvPr/>
          </p:nvSpPr>
          <p:spPr>
            <a:xfrm>
              <a:off x="3275993" y="3232346"/>
              <a:ext cx="152131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9" name="Rounded Rectangle 165"/>
            <p:cNvSpPr/>
            <p:nvPr/>
          </p:nvSpPr>
          <p:spPr>
            <a:xfrm rot="19115001" flipH="1">
              <a:off x="3242740" y="3400702"/>
              <a:ext cx="93107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0" name="Rounded Rectangle 166"/>
            <p:cNvSpPr/>
            <p:nvPr/>
          </p:nvSpPr>
          <p:spPr>
            <a:xfrm rot="2381177" flipH="1">
              <a:off x="3379076" y="3410268"/>
              <a:ext cx="92276" cy="315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1" name="Rounded Rectangle 167"/>
            <p:cNvSpPr/>
            <p:nvPr/>
          </p:nvSpPr>
          <p:spPr>
            <a:xfrm>
              <a:off x="3577760" y="3296436"/>
              <a:ext cx="96433" cy="236273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2" name="Oval 168"/>
            <p:cNvSpPr/>
            <p:nvPr/>
          </p:nvSpPr>
          <p:spPr>
            <a:xfrm>
              <a:off x="3550327" y="3232346"/>
              <a:ext cx="152962" cy="15305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3" name="Rounded Rectangle 169"/>
            <p:cNvSpPr/>
            <p:nvPr/>
          </p:nvSpPr>
          <p:spPr>
            <a:xfrm rot="19115001" flipH="1">
              <a:off x="3518737" y="3400702"/>
              <a:ext cx="92276" cy="3061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4" name="Rounded Rectangle 170"/>
            <p:cNvSpPr/>
            <p:nvPr/>
          </p:nvSpPr>
          <p:spPr>
            <a:xfrm rot="2381177" flipH="1">
              <a:off x="3653410" y="3410268"/>
              <a:ext cx="93939" cy="31567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85" name="TextBox 33"/>
          <p:cNvSpPr txBox="1">
            <a:spLocks noChangeArrowheads="1"/>
          </p:cNvSpPr>
          <p:nvPr/>
        </p:nvSpPr>
        <p:spPr bwMode="auto">
          <a:xfrm>
            <a:off x="7081838" y="4004915"/>
            <a:ext cx="188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VOLONTARI</a:t>
            </a:r>
          </a:p>
        </p:txBody>
      </p:sp>
      <p:cxnSp>
        <p:nvCxnSpPr>
          <p:cNvPr id="86" name="Straight Connector 34"/>
          <p:cNvCxnSpPr/>
          <p:nvPr/>
        </p:nvCxnSpPr>
        <p:spPr>
          <a:xfrm>
            <a:off x="6948488" y="4292253"/>
            <a:ext cx="151130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uppo 120"/>
          <p:cNvGrpSpPr>
            <a:grpSpLocks/>
          </p:cNvGrpSpPr>
          <p:nvPr/>
        </p:nvGrpSpPr>
        <p:grpSpPr bwMode="auto">
          <a:xfrm>
            <a:off x="6877050" y="3431828"/>
            <a:ext cx="287338" cy="284162"/>
            <a:chOff x="5392893" y="1811485"/>
            <a:chExt cx="436590" cy="500397"/>
          </a:xfrm>
        </p:grpSpPr>
        <p:sp>
          <p:nvSpPr>
            <p:cNvPr id="88" name="Rounded Rectangle 151"/>
            <p:cNvSpPr/>
            <p:nvPr/>
          </p:nvSpPr>
          <p:spPr>
            <a:xfrm>
              <a:off x="5508674" y="1917715"/>
              <a:ext cx="180908" cy="3941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9" name="Oval 152"/>
            <p:cNvSpPr/>
            <p:nvPr/>
          </p:nvSpPr>
          <p:spPr>
            <a:xfrm>
              <a:off x="5455607" y="1811485"/>
              <a:ext cx="291864" cy="25159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0" name="Rounded Rectangle 153"/>
            <p:cNvSpPr/>
            <p:nvPr/>
          </p:nvSpPr>
          <p:spPr>
            <a:xfrm rot="19115001" flipH="1">
              <a:off x="5392893" y="2091037"/>
              <a:ext cx="178495" cy="5031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1" name="Rounded Rectangle 154"/>
            <p:cNvSpPr/>
            <p:nvPr/>
          </p:nvSpPr>
          <p:spPr>
            <a:xfrm rot="2381177" flipH="1">
              <a:off x="5653399" y="2107810"/>
              <a:ext cx="176084" cy="5031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92" name="TextBox 33"/>
          <p:cNvSpPr txBox="1">
            <a:spLocks noChangeArrowheads="1"/>
          </p:cNvSpPr>
          <p:nvPr/>
        </p:nvSpPr>
        <p:spPr bwMode="auto">
          <a:xfrm>
            <a:off x="7081838" y="3500090"/>
            <a:ext cx="188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CITTADINI</a:t>
            </a:r>
          </a:p>
        </p:txBody>
      </p:sp>
      <p:cxnSp>
        <p:nvCxnSpPr>
          <p:cNvPr id="93" name="Straight Connector 34"/>
          <p:cNvCxnSpPr/>
          <p:nvPr/>
        </p:nvCxnSpPr>
        <p:spPr>
          <a:xfrm>
            <a:off x="6948488" y="3789015"/>
            <a:ext cx="151130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uppo 127"/>
          <p:cNvGrpSpPr/>
          <p:nvPr/>
        </p:nvGrpSpPr>
        <p:grpSpPr>
          <a:xfrm>
            <a:off x="6865664" y="2928330"/>
            <a:ext cx="288032" cy="284373"/>
            <a:chOff x="5392893" y="1811485"/>
            <a:chExt cx="436590" cy="500397"/>
          </a:xfrm>
          <a:solidFill>
            <a:schemeClr val="accent5">
              <a:lumMod val="50000"/>
            </a:schemeClr>
          </a:solidFill>
        </p:grpSpPr>
        <p:sp>
          <p:nvSpPr>
            <p:cNvPr id="95" name="Rounded Rectangle 151"/>
            <p:cNvSpPr/>
            <p:nvPr/>
          </p:nvSpPr>
          <p:spPr>
            <a:xfrm>
              <a:off x="5508104" y="1916832"/>
              <a:ext cx="181912" cy="39505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6" name="Oval 152"/>
            <p:cNvSpPr/>
            <p:nvPr/>
          </p:nvSpPr>
          <p:spPr>
            <a:xfrm>
              <a:off x="5456563" y="1811485"/>
              <a:ext cx="291060" cy="2528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7" name="Rounded Rectangle 153"/>
            <p:cNvSpPr/>
            <p:nvPr/>
          </p:nvSpPr>
          <p:spPr>
            <a:xfrm rot="19115001" flipH="1">
              <a:off x="5392893" y="2090654"/>
              <a:ext cx="178881" cy="5003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8" name="Rounded Rectangle 154"/>
            <p:cNvSpPr/>
            <p:nvPr/>
          </p:nvSpPr>
          <p:spPr>
            <a:xfrm rot="2381177" flipH="1">
              <a:off x="5653634" y="2109089"/>
              <a:ext cx="175849" cy="5004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99" name="TextBox 33"/>
          <p:cNvSpPr txBox="1">
            <a:spLocks noChangeArrowheads="1"/>
          </p:cNvSpPr>
          <p:nvPr/>
        </p:nvSpPr>
        <p:spPr bwMode="auto">
          <a:xfrm>
            <a:off x="7081838" y="2996853"/>
            <a:ext cx="188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AMMINISTRATORI</a:t>
            </a:r>
          </a:p>
        </p:txBody>
      </p:sp>
      <p:cxnSp>
        <p:nvCxnSpPr>
          <p:cNvPr id="100" name="Straight Connector 34"/>
          <p:cNvCxnSpPr/>
          <p:nvPr/>
        </p:nvCxnSpPr>
        <p:spPr>
          <a:xfrm>
            <a:off x="6937375" y="3284190"/>
            <a:ext cx="151288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5"/>
          <p:cNvSpPr txBox="1">
            <a:spLocks noChangeArrowheads="1"/>
          </p:cNvSpPr>
          <p:nvPr/>
        </p:nvSpPr>
        <p:spPr bwMode="auto">
          <a:xfrm>
            <a:off x="827088" y="4995863"/>
            <a:ext cx="19796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>
                <a:solidFill>
                  <a:srgbClr val="0070C0"/>
                </a:solidFill>
                <a:latin typeface="Britannic Bold" pitchFamily="34" charset="0"/>
              </a:rPr>
              <a:t>UNA SQUADRA</a:t>
            </a:r>
          </a:p>
        </p:txBody>
      </p:sp>
      <p:grpSp>
        <p:nvGrpSpPr>
          <p:cNvPr id="102" name="Gruppo 135"/>
          <p:cNvGrpSpPr/>
          <p:nvPr/>
        </p:nvGrpSpPr>
        <p:grpSpPr>
          <a:xfrm>
            <a:off x="6865664" y="2352266"/>
            <a:ext cx="288032" cy="284373"/>
            <a:chOff x="5392893" y="1811485"/>
            <a:chExt cx="436590" cy="500397"/>
          </a:xfrm>
          <a:solidFill>
            <a:srgbClr val="CC0000"/>
          </a:solidFill>
        </p:grpSpPr>
        <p:sp>
          <p:nvSpPr>
            <p:cNvPr id="103" name="Rounded Rectangle 151"/>
            <p:cNvSpPr/>
            <p:nvPr/>
          </p:nvSpPr>
          <p:spPr>
            <a:xfrm>
              <a:off x="5508104" y="1916832"/>
              <a:ext cx="181912" cy="39505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4" name="Oval 152"/>
            <p:cNvSpPr/>
            <p:nvPr/>
          </p:nvSpPr>
          <p:spPr>
            <a:xfrm>
              <a:off x="5456563" y="1811485"/>
              <a:ext cx="291060" cy="2528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5" name="Rounded Rectangle 153"/>
            <p:cNvSpPr/>
            <p:nvPr/>
          </p:nvSpPr>
          <p:spPr>
            <a:xfrm rot="19115001" flipH="1">
              <a:off x="5392893" y="2090654"/>
              <a:ext cx="178881" cy="5003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6" name="Rounded Rectangle 154"/>
            <p:cNvSpPr/>
            <p:nvPr/>
          </p:nvSpPr>
          <p:spPr>
            <a:xfrm rot="2381177" flipH="1">
              <a:off x="5653634" y="2109089"/>
              <a:ext cx="175849" cy="5004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107" name="TextBox 33"/>
          <p:cNvSpPr txBox="1">
            <a:spLocks noChangeArrowheads="1"/>
          </p:cNvSpPr>
          <p:nvPr/>
        </p:nvSpPr>
        <p:spPr bwMode="auto">
          <a:xfrm>
            <a:off x="7081838" y="2420590"/>
            <a:ext cx="188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TECNICI DI PIANO</a:t>
            </a:r>
          </a:p>
        </p:txBody>
      </p:sp>
      <p:cxnSp>
        <p:nvCxnSpPr>
          <p:cNvPr id="108" name="Straight Connector 34"/>
          <p:cNvCxnSpPr/>
          <p:nvPr/>
        </p:nvCxnSpPr>
        <p:spPr>
          <a:xfrm>
            <a:off x="6937375" y="2707928"/>
            <a:ext cx="151288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uppo 72"/>
          <p:cNvGrpSpPr>
            <a:grpSpLocks/>
          </p:cNvGrpSpPr>
          <p:nvPr/>
        </p:nvGrpSpPr>
        <p:grpSpPr bwMode="auto">
          <a:xfrm>
            <a:off x="1187450" y="2941290"/>
            <a:ext cx="1543050" cy="1733550"/>
            <a:chOff x="2956768" y="2488134"/>
            <a:chExt cx="808038" cy="1044575"/>
          </a:xfrm>
        </p:grpSpPr>
        <p:sp>
          <p:nvSpPr>
            <p:cNvPr id="110" name="Rounded Rectangle 135"/>
            <p:cNvSpPr/>
            <p:nvPr/>
          </p:nvSpPr>
          <p:spPr>
            <a:xfrm>
              <a:off x="3302595" y="2556051"/>
              <a:ext cx="95601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1" name="Oval 136"/>
            <p:cNvSpPr/>
            <p:nvPr/>
          </p:nvSpPr>
          <p:spPr>
            <a:xfrm>
              <a:off x="3275993" y="2492917"/>
              <a:ext cx="152131" cy="15209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2" name="Rounded Rectangle 137"/>
            <p:cNvSpPr/>
            <p:nvPr/>
          </p:nvSpPr>
          <p:spPr>
            <a:xfrm rot="19115001" flipH="1">
              <a:off x="3242740" y="2661274"/>
              <a:ext cx="93107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3" name="Rounded Rectangle 138"/>
            <p:cNvSpPr/>
            <p:nvPr/>
          </p:nvSpPr>
          <p:spPr>
            <a:xfrm rot="2381177" flipH="1">
              <a:off x="3379076" y="2672752"/>
              <a:ext cx="92276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4" name="Rounded Rectangle 139"/>
            <p:cNvSpPr/>
            <p:nvPr/>
          </p:nvSpPr>
          <p:spPr>
            <a:xfrm>
              <a:off x="3595218" y="2560833"/>
              <a:ext cx="96433" cy="23818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5" name="Oval 140"/>
            <p:cNvSpPr/>
            <p:nvPr/>
          </p:nvSpPr>
          <p:spPr>
            <a:xfrm>
              <a:off x="3567785" y="2497700"/>
              <a:ext cx="152962" cy="1520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6" name="Rounded Rectangle 141"/>
            <p:cNvSpPr/>
            <p:nvPr/>
          </p:nvSpPr>
          <p:spPr>
            <a:xfrm rot="19115001" flipH="1">
              <a:off x="3536195" y="2666056"/>
              <a:ext cx="93938" cy="2965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7" name="Rounded Rectangle 142"/>
            <p:cNvSpPr/>
            <p:nvPr/>
          </p:nvSpPr>
          <p:spPr>
            <a:xfrm rot="2381177" flipH="1">
              <a:off x="3670868" y="2676579"/>
              <a:ext cx="93938" cy="3061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8" name="Rounded Rectangle 143"/>
            <p:cNvSpPr/>
            <p:nvPr/>
          </p:nvSpPr>
          <p:spPr>
            <a:xfrm>
              <a:off x="3018285" y="2551268"/>
              <a:ext cx="97264" cy="238186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9" name="Oval 144"/>
            <p:cNvSpPr/>
            <p:nvPr/>
          </p:nvSpPr>
          <p:spPr>
            <a:xfrm>
              <a:off x="2991683" y="2488134"/>
              <a:ext cx="152131" cy="15209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0" name="Rounded Rectangle 145"/>
            <p:cNvSpPr/>
            <p:nvPr/>
          </p:nvSpPr>
          <p:spPr>
            <a:xfrm rot="19115001" flipH="1">
              <a:off x="2958431" y="2656490"/>
              <a:ext cx="93939" cy="29654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1" name="Rounded Rectangle 146"/>
            <p:cNvSpPr/>
            <p:nvPr/>
          </p:nvSpPr>
          <p:spPr>
            <a:xfrm rot="2381177" flipH="1">
              <a:off x="3094766" y="2667969"/>
              <a:ext cx="93939" cy="29654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2" name="Rounded Rectangle 147"/>
            <p:cNvSpPr/>
            <p:nvPr/>
          </p:nvSpPr>
          <p:spPr>
            <a:xfrm>
              <a:off x="3017454" y="2926243"/>
              <a:ext cx="94770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3" name="Oval 148"/>
            <p:cNvSpPr/>
            <p:nvPr/>
          </p:nvSpPr>
          <p:spPr>
            <a:xfrm>
              <a:off x="2990021" y="2863110"/>
              <a:ext cx="152131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4" name="Rounded Rectangle 149"/>
            <p:cNvSpPr/>
            <p:nvPr/>
          </p:nvSpPr>
          <p:spPr>
            <a:xfrm rot="19115001" flipH="1">
              <a:off x="2956768" y="3031466"/>
              <a:ext cx="93939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5" name="Rounded Rectangle 150"/>
            <p:cNvSpPr/>
            <p:nvPr/>
          </p:nvSpPr>
          <p:spPr>
            <a:xfrm rot="2381177" flipH="1">
              <a:off x="3091441" y="3041989"/>
              <a:ext cx="93939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6" name="Rounded Rectangle 151"/>
            <p:cNvSpPr/>
            <p:nvPr/>
          </p:nvSpPr>
          <p:spPr>
            <a:xfrm>
              <a:off x="3302595" y="2926243"/>
              <a:ext cx="95601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7" name="Oval 152"/>
            <p:cNvSpPr/>
            <p:nvPr/>
          </p:nvSpPr>
          <p:spPr>
            <a:xfrm>
              <a:off x="3275993" y="2863110"/>
              <a:ext cx="152131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8" name="Rounded Rectangle 153"/>
            <p:cNvSpPr/>
            <p:nvPr/>
          </p:nvSpPr>
          <p:spPr>
            <a:xfrm rot="19115001" flipH="1">
              <a:off x="3242740" y="3031466"/>
              <a:ext cx="93107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9" name="Rounded Rectangle 154"/>
            <p:cNvSpPr/>
            <p:nvPr/>
          </p:nvSpPr>
          <p:spPr>
            <a:xfrm rot="2381177" flipH="1">
              <a:off x="3379076" y="3041989"/>
              <a:ext cx="92276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0" name="Rounded Rectangle 155"/>
            <p:cNvSpPr/>
            <p:nvPr/>
          </p:nvSpPr>
          <p:spPr>
            <a:xfrm>
              <a:off x="3588567" y="2926243"/>
              <a:ext cx="97264" cy="23818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1" name="Oval 156"/>
            <p:cNvSpPr/>
            <p:nvPr/>
          </p:nvSpPr>
          <p:spPr>
            <a:xfrm>
              <a:off x="3562797" y="2863110"/>
              <a:ext cx="152962" cy="1520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2" name="Rounded Rectangle 157"/>
            <p:cNvSpPr/>
            <p:nvPr/>
          </p:nvSpPr>
          <p:spPr>
            <a:xfrm rot="19115001" flipH="1">
              <a:off x="3529544" y="3031466"/>
              <a:ext cx="93938" cy="2965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3" name="Rounded Rectangle 158"/>
            <p:cNvSpPr/>
            <p:nvPr/>
          </p:nvSpPr>
          <p:spPr>
            <a:xfrm rot="2381177" flipH="1">
              <a:off x="3665048" y="3041989"/>
              <a:ext cx="93107" cy="3061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4" name="Rounded Rectangle 159"/>
            <p:cNvSpPr/>
            <p:nvPr/>
          </p:nvSpPr>
          <p:spPr>
            <a:xfrm>
              <a:off x="3017454" y="3291653"/>
              <a:ext cx="94770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5" name="Oval 160"/>
            <p:cNvSpPr/>
            <p:nvPr/>
          </p:nvSpPr>
          <p:spPr>
            <a:xfrm>
              <a:off x="2990021" y="3227563"/>
              <a:ext cx="152131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6" name="Rounded Rectangle 161"/>
            <p:cNvSpPr/>
            <p:nvPr/>
          </p:nvSpPr>
          <p:spPr>
            <a:xfrm rot="19115001" flipH="1">
              <a:off x="2956768" y="3395920"/>
              <a:ext cx="93939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7" name="Rounded Rectangle 162"/>
            <p:cNvSpPr/>
            <p:nvPr/>
          </p:nvSpPr>
          <p:spPr>
            <a:xfrm rot="2381177" flipH="1">
              <a:off x="3091441" y="3407399"/>
              <a:ext cx="93939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8" name="Rounded Rectangle 163"/>
            <p:cNvSpPr/>
            <p:nvPr/>
          </p:nvSpPr>
          <p:spPr>
            <a:xfrm>
              <a:off x="3302595" y="3296436"/>
              <a:ext cx="95601" cy="2362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9" name="Oval 164"/>
            <p:cNvSpPr/>
            <p:nvPr/>
          </p:nvSpPr>
          <p:spPr>
            <a:xfrm>
              <a:off x="3275993" y="3232346"/>
              <a:ext cx="152131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0" name="Rounded Rectangle 165"/>
            <p:cNvSpPr/>
            <p:nvPr/>
          </p:nvSpPr>
          <p:spPr>
            <a:xfrm rot="19115001" flipH="1">
              <a:off x="3242740" y="3400702"/>
              <a:ext cx="93107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1" name="Rounded Rectangle 166"/>
            <p:cNvSpPr/>
            <p:nvPr/>
          </p:nvSpPr>
          <p:spPr>
            <a:xfrm rot="2381177" flipH="1">
              <a:off x="3379076" y="3410268"/>
              <a:ext cx="92276" cy="315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2" name="Rounded Rectangle 167"/>
            <p:cNvSpPr/>
            <p:nvPr/>
          </p:nvSpPr>
          <p:spPr>
            <a:xfrm>
              <a:off x="3577760" y="3296436"/>
              <a:ext cx="96433" cy="236273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3" name="Oval 168"/>
            <p:cNvSpPr/>
            <p:nvPr/>
          </p:nvSpPr>
          <p:spPr>
            <a:xfrm>
              <a:off x="3550327" y="3232346"/>
              <a:ext cx="152962" cy="15305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4" name="Rounded Rectangle 169"/>
            <p:cNvSpPr/>
            <p:nvPr/>
          </p:nvSpPr>
          <p:spPr>
            <a:xfrm rot="19115001" flipH="1">
              <a:off x="3518737" y="3400702"/>
              <a:ext cx="92276" cy="3061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5" name="Rounded Rectangle 170"/>
            <p:cNvSpPr/>
            <p:nvPr/>
          </p:nvSpPr>
          <p:spPr>
            <a:xfrm rot="2381177" flipH="1">
              <a:off x="3653410" y="3410268"/>
              <a:ext cx="93939" cy="31567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grpSp>
        <p:nvGrpSpPr>
          <p:cNvPr id="146" name="Gruppo 115"/>
          <p:cNvGrpSpPr/>
          <p:nvPr/>
        </p:nvGrpSpPr>
        <p:grpSpPr>
          <a:xfrm>
            <a:off x="6876132" y="4441068"/>
            <a:ext cx="288032" cy="284373"/>
            <a:chOff x="5392893" y="1811485"/>
            <a:chExt cx="436590" cy="500397"/>
          </a:xfrm>
          <a:solidFill>
            <a:srgbClr val="00B050"/>
          </a:solidFill>
        </p:grpSpPr>
        <p:sp>
          <p:nvSpPr>
            <p:cNvPr id="147" name="Rounded Rectangle 151"/>
            <p:cNvSpPr/>
            <p:nvPr/>
          </p:nvSpPr>
          <p:spPr>
            <a:xfrm>
              <a:off x="5508104" y="1916832"/>
              <a:ext cx="181912" cy="39505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8" name="Oval 152"/>
            <p:cNvSpPr/>
            <p:nvPr/>
          </p:nvSpPr>
          <p:spPr>
            <a:xfrm>
              <a:off x="5456563" y="1811485"/>
              <a:ext cx="291060" cy="2528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9" name="Rounded Rectangle 153"/>
            <p:cNvSpPr/>
            <p:nvPr/>
          </p:nvSpPr>
          <p:spPr>
            <a:xfrm rot="19115001" flipH="1">
              <a:off x="5392893" y="2090654"/>
              <a:ext cx="178881" cy="5003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0" name="Rounded Rectangle 154"/>
            <p:cNvSpPr/>
            <p:nvPr/>
          </p:nvSpPr>
          <p:spPr>
            <a:xfrm rot="2381177" flipH="1">
              <a:off x="5653634" y="2109089"/>
              <a:ext cx="175849" cy="5004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151" name="TextBox 33"/>
          <p:cNvSpPr txBox="1">
            <a:spLocks noChangeArrowheads="1"/>
          </p:cNvSpPr>
          <p:nvPr/>
        </p:nvSpPr>
        <p:spPr bwMode="auto">
          <a:xfrm>
            <a:off x="7081838" y="4509740"/>
            <a:ext cx="188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FACILITATORI</a:t>
            </a:r>
          </a:p>
        </p:txBody>
      </p:sp>
      <p:cxnSp>
        <p:nvCxnSpPr>
          <p:cNvPr id="152" name="Straight Connector 34"/>
          <p:cNvCxnSpPr/>
          <p:nvPr/>
        </p:nvCxnSpPr>
        <p:spPr>
          <a:xfrm>
            <a:off x="6948488" y="4797078"/>
            <a:ext cx="151130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7772401" cy="1019532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PERCH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É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COINVOLGERE LA POPOLAZIONE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?</a:t>
            </a:r>
            <a:endParaRPr lang="en-US" sz="2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310" name="Ovale 309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3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311" name="Connettore 1 310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7772401" cy="1019532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PERCH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É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COINVOLGERE LA POPOLAZIONE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?</a:t>
            </a:r>
            <a:endParaRPr lang="en-US" sz="2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310" name="Ovale 309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3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311" name="Connettore 1 310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"/>
          <p:cNvSpPr txBox="1">
            <a:spLocks noChangeArrowheads="1"/>
          </p:cNvSpPr>
          <p:nvPr/>
        </p:nvSpPr>
        <p:spPr bwMode="auto">
          <a:xfrm>
            <a:off x="1368425" y="1504950"/>
            <a:ext cx="6372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Britannic Bold" pitchFamily="34" charset="0"/>
              </a:rPr>
              <a:t>FUNZIONA PERCHÈ</a:t>
            </a:r>
          </a:p>
        </p:txBody>
      </p:sp>
      <p:sp>
        <p:nvSpPr>
          <p:cNvPr id="155" name="TextBox 15"/>
          <p:cNvSpPr txBox="1">
            <a:spLocks noChangeArrowheads="1"/>
          </p:cNvSpPr>
          <p:nvPr/>
        </p:nvSpPr>
        <p:spPr bwMode="auto">
          <a:xfrm>
            <a:off x="2051720" y="1882304"/>
            <a:ext cx="51125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FAVORISCE</a:t>
            </a:r>
            <a:endParaRPr lang="en-US" sz="7200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56" name="Connettore 1 155"/>
          <p:cNvCxnSpPr/>
          <p:nvPr/>
        </p:nvCxnSpPr>
        <p:spPr>
          <a:xfrm>
            <a:off x="4572000" y="3033713"/>
            <a:ext cx="0" cy="32400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1 156"/>
          <p:cNvCxnSpPr/>
          <p:nvPr/>
        </p:nvCxnSpPr>
        <p:spPr>
          <a:xfrm flipV="1">
            <a:off x="4643438" y="3033713"/>
            <a:ext cx="0" cy="324008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229"/>
          <p:cNvSpPr txBox="1">
            <a:spLocks noChangeArrowheads="1"/>
          </p:cNvSpPr>
          <p:nvPr/>
        </p:nvSpPr>
        <p:spPr bwMode="auto">
          <a:xfrm>
            <a:off x="323528" y="3033087"/>
            <a:ext cx="4104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L’</a:t>
            </a:r>
            <a:r>
              <a:rPr lang="it-IT" sz="2400" dirty="0">
                <a:ln>
                  <a:solidFill>
                    <a:srgbClr val="CC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ASCOLTO RECIPROCO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tra tecnici e cittadini</a:t>
            </a:r>
            <a:endParaRPr lang="it-IT" sz="2400" dirty="0">
              <a:ln>
                <a:solidFill>
                  <a:srgbClr val="CC0000"/>
                </a:solidFill>
              </a:ln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159" name="TextBox 229"/>
          <p:cNvSpPr txBox="1">
            <a:spLocks noChangeArrowheads="1"/>
          </p:cNvSpPr>
          <p:nvPr/>
        </p:nvSpPr>
        <p:spPr bwMode="auto">
          <a:xfrm>
            <a:off x="467544" y="4401239"/>
            <a:ext cx="4104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l’individuazione delle </a:t>
            </a:r>
            <a:r>
              <a:rPr lang="it-IT" sz="2400" dirty="0">
                <a:ln>
                  <a:solidFill>
                    <a:srgbClr val="CC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CRITICITÀ DEL TERRITORIO</a:t>
            </a:r>
          </a:p>
        </p:txBody>
      </p:sp>
      <p:sp>
        <p:nvSpPr>
          <p:cNvPr id="160" name="TextBox 229"/>
          <p:cNvSpPr txBox="1">
            <a:spLocks noChangeArrowheads="1"/>
          </p:cNvSpPr>
          <p:nvPr/>
        </p:nvSpPr>
        <p:spPr bwMode="auto">
          <a:xfrm>
            <a:off x="4644008" y="3681159"/>
            <a:ext cx="4499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La </a:t>
            </a:r>
            <a:r>
              <a:rPr lang="it-IT" sz="2400" dirty="0">
                <a:ln>
                  <a:solidFill>
                    <a:srgbClr val="CC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VALORIZZAZIONE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delle conoscenze della </a:t>
            </a:r>
            <a:r>
              <a:rPr lang="it-IT" sz="2400" dirty="0">
                <a:ln>
                  <a:solidFill>
                    <a:srgbClr val="CC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POPOLAZIONE</a:t>
            </a:r>
          </a:p>
        </p:txBody>
      </p:sp>
      <p:sp>
        <p:nvSpPr>
          <p:cNvPr id="161" name="TextBox 229"/>
          <p:cNvSpPr txBox="1">
            <a:spLocks noChangeArrowheads="1"/>
          </p:cNvSpPr>
          <p:nvPr/>
        </p:nvSpPr>
        <p:spPr bwMode="auto">
          <a:xfrm>
            <a:off x="4644008" y="5265335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La diffusione di </a:t>
            </a:r>
            <a:r>
              <a:rPr lang="it-IT" sz="2400" dirty="0">
                <a:ln>
                  <a:solidFill>
                    <a:srgbClr val="CC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INFORMAZIONI CORRETTE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7772401" cy="1019532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IL CONTESTO DEL PERCORSO PARTECIPATO </a:t>
            </a:r>
            <a:r>
              <a:rPr lang="it-IT" sz="2800" dirty="0" err="1" smtClean="0">
                <a:solidFill>
                  <a:schemeClr val="tx2"/>
                </a:solidFill>
                <a:latin typeface="Calibri" charset="0"/>
              </a:rPr>
              <a:t>DI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 REVISIONE del piano – I</a:t>
            </a:r>
            <a:r>
              <a:rPr lang="it-IT" sz="2800" cap="none" dirty="0" smtClean="0">
                <a:solidFill>
                  <a:schemeClr val="tx2"/>
                </a:solidFill>
                <a:latin typeface="Calibri" charset="0"/>
              </a:rPr>
              <a:t>l piano di </a:t>
            </a:r>
            <a:r>
              <a:rPr lang="it-IT" sz="2800" cap="none" dirty="0" err="1" smtClean="0">
                <a:solidFill>
                  <a:schemeClr val="tx2"/>
                </a:solidFill>
                <a:latin typeface="Calibri" charset="0"/>
              </a:rPr>
              <a:t>Quiliano</a:t>
            </a:r>
            <a:endParaRPr lang="en-US" sz="2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4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12800" y="19177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4" descr="PREVCOMcard_fronte.pdf"/>
          <p:cNvPicPr>
            <a:picLocks noChangeAspect="1"/>
          </p:cNvPicPr>
          <p:nvPr/>
        </p:nvPicPr>
        <p:blipFill>
          <a:blip r:embed="rId3" cstate="screen"/>
          <a:srcRect t="3442"/>
          <a:stretch>
            <a:fillRect/>
          </a:stretch>
        </p:blipFill>
        <p:spPr bwMode="auto">
          <a:xfrm>
            <a:off x="831851" y="1981200"/>
            <a:ext cx="7321549" cy="449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7772401" cy="1019532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IL CONTESTO DEL PERCORSO PARTECIPATO </a:t>
            </a:r>
            <a:r>
              <a:rPr lang="it-IT" sz="2800" dirty="0" err="1" smtClean="0">
                <a:solidFill>
                  <a:schemeClr val="tx2"/>
                </a:solidFill>
                <a:latin typeface="Calibri" charset="0"/>
              </a:rPr>
              <a:t>DI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 REVISIONE del piano – I</a:t>
            </a:r>
            <a:r>
              <a:rPr lang="it-IT" sz="2800" cap="none" dirty="0" smtClean="0">
                <a:solidFill>
                  <a:schemeClr val="tx2"/>
                </a:solidFill>
                <a:latin typeface="Calibri" charset="0"/>
              </a:rPr>
              <a:t>l piano di </a:t>
            </a:r>
            <a:r>
              <a:rPr lang="it-IT" sz="2800" cap="none" dirty="0" err="1" smtClean="0">
                <a:solidFill>
                  <a:schemeClr val="tx2"/>
                </a:solidFill>
                <a:latin typeface="Calibri" charset="0"/>
              </a:rPr>
              <a:t>Quiliano</a:t>
            </a:r>
            <a:endParaRPr lang="en-US" sz="2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4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12800" y="19177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0" y="1983154"/>
            <a:ext cx="3059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400" dirty="0">
                <a:solidFill>
                  <a:srgbClr val="0070C0"/>
                </a:solidFill>
                <a:latin typeface="Britannic Bold" charset="0"/>
              </a:rPr>
              <a:t>IL PERCORSO SPERIMENTALE DI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51520" y="2617807"/>
            <a:ext cx="41044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6600" dirty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QUILIANO</a:t>
            </a:r>
            <a:endParaRPr lang="en-US" sz="6600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TextBox 179"/>
          <p:cNvSpPr txBox="1">
            <a:spLocks noChangeArrowheads="1"/>
          </p:cNvSpPr>
          <p:nvPr/>
        </p:nvSpPr>
        <p:spPr bwMode="auto">
          <a:xfrm>
            <a:off x="5580112" y="2102892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ASCOLTARE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659563" y="2551113"/>
            <a:ext cx="2178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990033"/>
                </a:solidFill>
                <a:latin typeface="Britannic Bold" pitchFamily="34" charset="0"/>
                <a:ea typeface="+mn-ea"/>
              </a:rPr>
              <a:t>PRESENTAZIONE</a:t>
            </a:r>
            <a:endParaRPr lang="en-US" altLang="ja-JP" sz="1400" dirty="0">
              <a:solidFill>
                <a:srgbClr val="990033"/>
              </a:solidFill>
              <a:latin typeface="Britannic Bold" pitchFamily="34" charset="0"/>
              <a:ea typeface="+mn-ea"/>
            </a:endParaRPr>
          </a:p>
          <a:p>
            <a:pPr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DEL PERCORSO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643797" y="3020795"/>
            <a:ext cx="2484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PUNTO </a:t>
            </a:r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DI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 </a:t>
            </a:r>
            <a:r>
              <a:rPr lang="it-IT" sz="1400" dirty="0">
                <a:solidFill>
                  <a:srgbClr val="990033"/>
                </a:solidFill>
                <a:latin typeface="Britannic Bold" pitchFamily="34" charset="0"/>
                <a:ea typeface="+mn-ea"/>
              </a:rPr>
              <a:t>ASCOLTO</a:t>
            </a:r>
            <a:endParaRPr lang="en-US" altLang="ja-JP" sz="1400" dirty="0">
              <a:solidFill>
                <a:srgbClr val="990033"/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659563" y="3328770"/>
            <a:ext cx="2178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990033"/>
                </a:solidFill>
                <a:latin typeface="Britannic Bold" pitchFamily="34" charset="0"/>
                <a:ea typeface="+mn-ea"/>
              </a:rPr>
              <a:t>INTERVISTE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 SUL TERRITORIO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659563" y="3797300"/>
            <a:ext cx="24844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dirty="0">
                <a:solidFill>
                  <a:srgbClr val="990033"/>
                </a:solidFill>
                <a:latin typeface="Britannic Bold" charset="0"/>
              </a:rPr>
              <a:t>CAMMINATA</a:t>
            </a:r>
            <a:r>
              <a:rPr lang="it-IT" sz="1400" dirty="0">
                <a:solidFill>
                  <a:srgbClr val="262673"/>
                </a:solidFill>
                <a:latin typeface="Britannic Bold" charset="0"/>
              </a:rPr>
              <a:t> PER RIPERCORRERE L</a:t>
            </a:r>
            <a:r>
              <a:rPr lang="ja-JP" altLang="it-IT" sz="1400" dirty="0">
                <a:solidFill>
                  <a:srgbClr val="262673"/>
                </a:solidFill>
                <a:latin typeface="Britannic Bold" charset="0"/>
              </a:rPr>
              <a:t>’</a:t>
            </a:r>
            <a:r>
              <a:rPr lang="it-IT" sz="1400" dirty="0">
                <a:solidFill>
                  <a:srgbClr val="262673"/>
                </a:solidFill>
                <a:latin typeface="Britannic Bold" charset="0"/>
              </a:rPr>
              <a:t>ALLUVIONE DEL </a:t>
            </a:r>
            <a:r>
              <a:rPr lang="ja-JP" altLang="it-IT" sz="1400" dirty="0">
                <a:solidFill>
                  <a:srgbClr val="262673"/>
                </a:solidFill>
                <a:latin typeface="Britannic Bold" charset="0"/>
              </a:rPr>
              <a:t>‘</a:t>
            </a:r>
            <a:r>
              <a:rPr lang="it-IT" sz="1400" dirty="0">
                <a:solidFill>
                  <a:srgbClr val="262673"/>
                </a:solidFill>
                <a:latin typeface="Britannic Bold" charset="0"/>
              </a:rPr>
              <a:t>92</a:t>
            </a:r>
            <a:endParaRPr lang="en-US" altLang="ja-JP" sz="1400" dirty="0">
              <a:solidFill>
                <a:srgbClr val="262673"/>
              </a:solidFill>
              <a:latin typeface="Britannic Bold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3800" y="1763713"/>
            <a:ext cx="720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5400" dirty="0">
                <a:solidFill>
                  <a:srgbClr val="00B050"/>
                </a:solidFill>
                <a:latin typeface="Britannic Bold" charset="0"/>
              </a:rPr>
              <a:t>1</a:t>
            </a:r>
            <a:endParaRPr lang="en-US" altLang="ja-JP" sz="5400" dirty="0">
              <a:solidFill>
                <a:srgbClr val="00B050"/>
              </a:solidFill>
              <a:latin typeface="Britannic Bold" charset="0"/>
              <a:cs typeface="ＭＳ Ｐゴシック" charset="0"/>
            </a:endParaRPr>
          </a:p>
        </p:txBody>
      </p:sp>
      <p:sp>
        <p:nvSpPr>
          <p:cNvPr id="29" name="TextBox 179"/>
          <p:cNvSpPr txBox="1">
            <a:spLocks noChangeArrowheads="1"/>
          </p:cNvSpPr>
          <p:nvPr/>
        </p:nvSpPr>
        <p:spPr bwMode="auto">
          <a:xfrm>
            <a:off x="5051425" y="3025775"/>
            <a:ext cx="1008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a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gosto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e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settembre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 2013</a:t>
            </a:r>
          </a:p>
        </p:txBody>
      </p:sp>
      <p:cxnSp>
        <p:nvCxnSpPr>
          <p:cNvPr id="30" name="Straight Connector 34"/>
          <p:cNvCxnSpPr/>
          <p:nvPr/>
        </p:nvCxnSpPr>
        <p:spPr>
          <a:xfrm>
            <a:off x="695325" y="4051300"/>
            <a:ext cx="3311525" cy="0"/>
          </a:xfrm>
          <a:prstGeom prst="line">
            <a:avLst/>
          </a:prstGeom>
          <a:ln w="952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4198938" y="3355975"/>
            <a:ext cx="720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altLang="ja-JP" sz="5400" dirty="0">
                <a:solidFill>
                  <a:srgbClr val="00B050"/>
                </a:solidFill>
                <a:latin typeface="Britannic Bold" charset="0"/>
                <a:cs typeface="ＭＳ Ｐゴシック" charset="0"/>
              </a:rPr>
              <a:t>2</a:t>
            </a:r>
            <a:endParaRPr lang="en-US" altLang="ja-JP" sz="5400" dirty="0">
              <a:solidFill>
                <a:srgbClr val="00B050"/>
              </a:solidFill>
              <a:latin typeface="Britannic Bold" charset="0"/>
              <a:cs typeface="ＭＳ Ｐゴシック" charset="0"/>
            </a:endParaRPr>
          </a:p>
        </p:txBody>
      </p:sp>
      <p:sp>
        <p:nvSpPr>
          <p:cNvPr id="32" name="TextBox 179"/>
          <p:cNvSpPr txBox="1">
            <a:spLocks noChangeArrowheads="1"/>
          </p:cNvSpPr>
          <p:nvPr/>
        </p:nvSpPr>
        <p:spPr bwMode="auto">
          <a:xfrm>
            <a:off x="1864717" y="3691260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SPERIMENTARE</a:t>
            </a:r>
          </a:p>
        </p:txBody>
      </p:sp>
      <p:grpSp>
        <p:nvGrpSpPr>
          <p:cNvPr id="33" name="Gruppo 62"/>
          <p:cNvGrpSpPr>
            <a:grpSpLocks/>
          </p:cNvGrpSpPr>
          <p:nvPr/>
        </p:nvGrpSpPr>
        <p:grpSpPr bwMode="auto">
          <a:xfrm>
            <a:off x="4117975" y="4170363"/>
            <a:ext cx="606101" cy="513487"/>
            <a:chOff x="3275856" y="2564904"/>
            <a:chExt cx="1296144" cy="1224136"/>
          </a:xfrm>
        </p:grpSpPr>
        <p:sp>
          <p:nvSpPr>
            <p:cNvPr id="34" name="Rettangolo 33"/>
            <p:cNvSpPr/>
            <p:nvPr/>
          </p:nvSpPr>
          <p:spPr>
            <a:xfrm>
              <a:off x="3275856" y="2709641"/>
              <a:ext cx="1296144" cy="1079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3348476" y="2996664"/>
              <a:ext cx="1150904" cy="7212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36" name="Connettore 1 35"/>
            <p:cNvCxnSpPr/>
            <p:nvPr/>
          </p:nvCxnSpPr>
          <p:spPr>
            <a:xfrm>
              <a:off x="3564133" y="3286139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3564133" y="3428423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>
              <a:off x="3564133" y="3573160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3707170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3925029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4140686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ttangolo 41"/>
            <p:cNvSpPr/>
            <p:nvPr/>
          </p:nvSpPr>
          <p:spPr>
            <a:xfrm>
              <a:off x="3491513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3707170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3995447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4211104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46" name="TextBox 179"/>
          <p:cNvSpPr txBox="1">
            <a:spLocks noChangeArrowheads="1"/>
          </p:cNvSpPr>
          <p:nvPr/>
        </p:nvSpPr>
        <p:spPr bwMode="auto">
          <a:xfrm>
            <a:off x="3873173" y="4620061"/>
            <a:ext cx="100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s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ettembre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2013</a:t>
            </a:r>
          </a:p>
        </p:txBody>
      </p: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784225" y="4191000"/>
            <a:ext cx="2519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400" dirty="0">
                <a:solidFill>
                  <a:srgbClr val="990033"/>
                </a:solidFill>
                <a:latin typeface="Britannic Bold" charset="0"/>
              </a:rPr>
              <a:t>ESERCITAZIONE</a:t>
            </a:r>
            <a:r>
              <a:rPr lang="it-IT" sz="1400" dirty="0">
                <a:solidFill>
                  <a:srgbClr val="262673"/>
                </a:solidFill>
                <a:latin typeface="Britannic Bold" charset="0"/>
              </a:rPr>
              <a:t> CON LA COMUNITÀ E LE SCUOLE</a:t>
            </a:r>
            <a:endParaRPr lang="en-US" sz="1400" dirty="0">
              <a:solidFill>
                <a:srgbClr val="262673"/>
              </a:solidFill>
              <a:latin typeface="Britannic Bold" charset="0"/>
            </a:endParaRP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820738" y="4751388"/>
            <a:ext cx="248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400" dirty="0">
                <a:solidFill>
                  <a:srgbClr val="990033"/>
                </a:solidFill>
                <a:latin typeface="Britannic Bold" charset="0"/>
              </a:rPr>
              <a:t>CONFRONTO</a:t>
            </a:r>
            <a:r>
              <a:rPr lang="it-IT" sz="1400" dirty="0">
                <a:solidFill>
                  <a:srgbClr val="262673"/>
                </a:solidFill>
                <a:latin typeface="Britannic Bold" charset="0"/>
              </a:rPr>
              <a:t> SULL</a:t>
            </a:r>
            <a:r>
              <a:rPr lang="ja-JP" altLang="it-IT" sz="1400" dirty="0">
                <a:solidFill>
                  <a:srgbClr val="262673"/>
                </a:solidFill>
                <a:latin typeface="Britannic Bold" charset="0"/>
              </a:rPr>
              <a:t>’</a:t>
            </a:r>
            <a:r>
              <a:rPr lang="it-IT" sz="1400" dirty="0">
                <a:solidFill>
                  <a:srgbClr val="262673"/>
                </a:solidFill>
                <a:latin typeface="Britannic Bold" charset="0"/>
              </a:rPr>
              <a:t>ESPERIENZA</a:t>
            </a:r>
            <a:endParaRPr lang="en-US" altLang="ja-JP" sz="1400" dirty="0">
              <a:solidFill>
                <a:srgbClr val="262673"/>
              </a:solidFill>
              <a:latin typeface="Britannic Bold" charset="0"/>
            </a:endParaRPr>
          </a:p>
        </p:txBody>
      </p:sp>
      <p:sp>
        <p:nvSpPr>
          <p:cNvPr id="49" name="TextBox 179"/>
          <p:cNvSpPr txBox="1">
            <a:spLocks noChangeArrowheads="1"/>
          </p:cNvSpPr>
          <p:nvPr/>
        </p:nvSpPr>
        <p:spPr bwMode="auto">
          <a:xfrm>
            <a:off x="5580112" y="4880515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n>
                  <a:solidFill>
                    <a:srgbClr val="00B0F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PARTECIPARE</a:t>
            </a:r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6659563" y="5278438"/>
            <a:ext cx="2178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990033"/>
                </a:solidFill>
                <a:latin typeface="Britannic Bold" pitchFamily="34" charset="0"/>
                <a:ea typeface="+mn-ea"/>
              </a:rPr>
              <a:t>LABORATORI PARTECIPATI 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PER INDIVIDUARE SOLUZIONI E STRATEGIE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64" name="TextBox 179"/>
          <p:cNvSpPr txBox="1">
            <a:spLocks noChangeArrowheads="1"/>
          </p:cNvSpPr>
          <p:nvPr/>
        </p:nvSpPr>
        <p:spPr bwMode="auto">
          <a:xfrm>
            <a:off x="4945063" y="5729288"/>
            <a:ext cx="1008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n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ovembre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2013</a:t>
            </a:r>
          </a:p>
        </p:txBody>
      </p:sp>
      <p:sp>
        <p:nvSpPr>
          <p:cNvPr id="65" name="TextBox 12"/>
          <p:cNvSpPr txBox="1">
            <a:spLocks noChangeArrowheads="1"/>
          </p:cNvSpPr>
          <p:nvPr/>
        </p:nvSpPr>
        <p:spPr bwMode="auto">
          <a:xfrm>
            <a:off x="5003800" y="4541838"/>
            <a:ext cx="720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5400" dirty="0">
                <a:solidFill>
                  <a:srgbClr val="00B050"/>
                </a:solidFill>
                <a:latin typeface="Britannic Bold" charset="0"/>
              </a:rPr>
              <a:t>3</a:t>
            </a:r>
            <a:endParaRPr lang="en-US" altLang="ja-JP" sz="5400" dirty="0">
              <a:solidFill>
                <a:srgbClr val="00B050"/>
              </a:solidFill>
              <a:latin typeface="Britannic Bold" charset="0"/>
              <a:cs typeface="ＭＳ Ｐゴシック" charset="0"/>
            </a:endParaRPr>
          </a:p>
        </p:txBody>
      </p:sp>
      <p:cxnSp>
        <p:nvCxnSpPr>
          <p:cNvPr id="79" name="Straight Connector 34"/>
          <p:cNvCxnSpPr/>
          <p:nvPr/>
        </p:nvCxnSpPr>
        <p:spPr>
          <a:xfrm>
            <a:off x="5651500" y="2459637"/>
            <a:ext cx="3213100" cy="0"/>
          </a:xfrm>
          <a:prstGeom prst="line">
            <a:avLst/>
          </a:prstGeom>
          <a:ln w="952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34"/>
          <p:cNvCxnSpPr/>
          <p:nvPr/>
        </p:nvCxnSpPr>
        <p:spPr>
          <a:xfrm>
            <a:off x="5651500" y="5217125"/>
            <a:ext cx="3213100" cy="0"/>
          </a:xfrm>
          <a:prstGeom prst="line">
            <a:avLst/>
          </a:prstGeom>
          <a:ln w="952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uppo 62"/>
          <p:cNvGrpSpPr>
            <a:grpSpLocks/>
          </p:cNvGrpSpPr>
          <p:nvPr/>
        </p:nvGrpSpPr>
        <p:grpSpPr bwMode="auto">
          <a:xfrm>
            <a:off x="5213751" y="2551113"/>
            <a:ext cx="606101" cy="513487"/>
            <a:chOff x="3275856" y="2564904"/>
            <a:chExt cx="1296144" cy="1224136"/>
          </a:xfrm>
        </p:grpSpPr>
        <p:sp>
          <p:nvSpPr>
            <p:cNvPr id="95" name="Rettangolo 94"/>
            <p:cNvSpPr/>
            <p:nvPr/>
          </p:nvSpPr>
          <p:spPr>
            <a:xfrm>
              <a:off x="3275856" y="2709641"/>
              <a:ext cx="1296144" cy="1079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3348476" y="2996664"/>
              <a:ext cx="1150904" cy="7212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97" name="Connettore 1 96"/>
            <p:cNvCxnSpPr/>
            <p:nvPr/>
          </p:nvCxnSpPr>
          <p:spPr>
            <a:xfrm>
              <a:off x="3564133" y="3286139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/>
          </p:nvCxnSpPr>
          <p:spPr>
            <a:xfrm>
              <a:off x="3564133" y="3428423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/>
          </p:nvCxnSpPr>
          <p:spPr>
            <a:xfrm>
              <a:off x="3564133" y="3573160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/>
          </p:nvCxnSpPr>
          <p:spPr>
            <a:xfrm flipV="1">
              <a:off x="3707170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/>
          </p:nvCxnSpPr>
          <p:spPr>
            <a:xfrm flipV="1">
              <a:off x="3925029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/>
          </p:nvCxnSpPr>
          <p:spPr>
            <a:xfrm flipV="1">
              <a:off x="4140686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ttangolo 102"/>
            <p:cNvSpPr/>
            <p:nvPr/>
          </p:nvSpPr>
          <p:spPr>
            <a:xfrm>
              <a:off x="3491513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4" name="Rettangolo 103"/>
            <p:cNvSpPr/>
            <p:nvPr/>
          </p:nvSpPr>
          <p:spPr>
            <a:xfrm>
              <a:off x="3707170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5" name="Rettangolo 104"/>
            <p:cNvSpPr/>
            <p:nvPr/>
          </p:nvSpPr>
          <p:spPr>
            <a:xfrm>
              <a:off x="3995447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6" name="Rettangolo 105"/>
            <p:cNvSpPr/>
            <p:nvPr/>
          </p:nvSpPr>
          <p:spPr>
            <a:xfrm>
              <a:off x="4211104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107" name="Gruppo 62"/>
          <p:cNvGrpSpPr>
            <a:grpSpLocks/>
          </p:cNvGrpSpPr>
          <p:nvPr/>
        </p:nvGrpSpPr>
        <p:grpSpPr bwMode="auto">
          <a:xfrm>
            <a:off x="5112390" y="5274608"/>
            <a:ext cx="606101" cy="513487"/>
            <a:chOff x="3275856" y="2564904"/>
            <a:chExt cx="1296144" cy="1224136"/>
          </a:xfrm>
        </p:grpSpPr>
        <p:sp>
          <p:nvSpPr>
            <p:cNvPr id="108" name="Rettangolo 107"/>
            <p:cNvSpPr/>
            <p:nvPr/>
          </p:nvSpPr>
          <p:spPr>
            <a:xfrm>
              <a:off x="3275856" y="2709641"/>
              <a:ext cx="1296144" cy="1079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9" name="Rettangolo 108"/>
            <p:cNvSpPr/>
            <p:nvPr/>
          </p:nvSpPr>
          <p:spPr>
            <a:xfrm>
              <a:off x="3348476" y="2996664"/>
              <a:ext cx="1150904" cy="7212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110" name="Connettore 1 109"/>
            <p:cNvCxnSpPr/>
            <p:nvPr/>
          </p:nvCxnSpPr>
          <p:spPr>
            <a:xfrm>
              <a:off x="3564133" y="3286139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/>
          </p:nvCxnSpPr>
          <p:spPr>
            <a:xfrm>
              <a:off x="3564133" y="3428423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/>
          </p:nvCxnSpPr>
          <p:spPr>
            <a:xfrm>
              <a:off x="3564133" y="3573160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/>
          </p:nvCxnSpPr>
          <p:spPr>
            <a:xfrm flipV="1">
              <a:off x="3707170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/>
          </p:nvCxnSpPr>
          <p:spPr>
            <a:xfrm flipV="1">
              <a:off x="3925029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/>
          </p:nvCxnSpPr>
          <p:spPr>
            <a:xfrm flipV="1">
              <a:off x="4140686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ttangolo 115"/>
            <p:cNvSpPr/>
            <p:nvPr/>
          </p:nvSpPr>
          <p:spPr>
            <a:xfrm>
              <a:off x="3491513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7" name="Rettangolo 116"/>
            <p:cNvSpPr/>
            <p:nvPr/>
          </p:nvSpPr>
          <p:spPr>
            <a:xfrm>
              <a:off x="3707170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8" name="Rettangolo 117"/>
            <p:cNvSpPr/>
            <p:nvPr/>
          </p:nvSpPr>
          <p:spPr>
            <a:xfrm>
              <a:off x="3995447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9" name="Rettangolo 118"/>
            <p:cNvSpPr/>
            <p:nvPr/>
          </p:nvSpPr>
          <p:spPr>
            <a:xfrm>
              <a:off x="4211104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7772401" cy="1019532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IL CONTESTO DEL PERCORSO PARTECIPATO </a:t>
            </a:r>
            <a:r>
              <a:rPr lang="it-IT" sz="2800" dirty="0" err="1" smtClean="0">
                <a:solidFill>
                  <a:schemeClr val="tx2"/>
                </a:solidFill>
                <a:latin typeface="Calibri" charset="0"/>
              </a:rPr>
              <a:t>DI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 REVISIONE del piano – I</a:t>
            </a:r>
            <a:r>
              <a:rPr lang="it-IT" sz="2800" cap="none" dirty="0" smtClean="0">
                <a:solidFill>
                  <a:schemeClr val="tx2"/>
                </a:solidFill>
                <a:latin typeface="Calibri" charset="0"/>
              </a:rPr>
              <a:t>l piano di </a:t>
            </a:r>
            <a:r>
              <a:rPr lang="it-IT" sz="2800" cap="none" dirty="0" err="1" smtClean="0">
                <a:solidFill>
                  <a:schemeClr val="tx2"/>
                </a:solidFill>
                <a:latin typeface="Calibri" charset="0"/>
              </a:rPr>
              <a:t>Quiliano</a:t>
            </a:r>
            <a:endParaRPr lang="en-US" sz="2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4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12800" y="19177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724128" y="1916063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+mn-ea"/>
              </a:rPr>
              <a:t>Il team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95" name="Gruppo 72"/>
          <p:cNvGrpSpPr>
            <a:grpSpLocks/>
          </p:cNvGrpSpPr>
          <p:nvPr/>
        </p:nvGrpSpPr>
        <p:grpSpPr bwMode="auto">
          <a:xfrm>
            <a:off x="2905125" y="3831108"/>
            <a:ext cx="1543050" cy="1733550"/>
            <a:chOff x="2956768" y="2488134"/>
            <a:chExt cx="808038" cy="1044575"/>
          </a:xfrm>
        </p:grpSpPr>
        <p:sp>
          <p:nvSpPr>
            <p:cNvPr id="96" name="Rounded Rectangle 135"/>
            <p:cNvSpPr/>
            <p:nvPr/>
          </p:nvSpPr>
          <p:spPr>
            <a:xfrm>
              <a:off x="3302595" y="2556051"/>
              <a:ext cx="95601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7" name="Oval 136"/>
            <p:cNvSpPr/>
            <p:nvPr/>
          </p:nvSpPr>
          <p:spPr>
            <a:xfrm>
              <a:off x="3275993" y="2492917"/>
              <a:ext cx="152131" cy="15209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8" name="Rounded Rectangle 137"/>
            <p:cNvSpPr/>
            <p:nvPr/>
          </p:nvSpPr>
          <p:spPr>
            <a:xfrm rot="19115001" flipH="1">
              <a:off x="3242740" y="2661274"/>
              <a:ext cx="93107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9" name="Rounded Rectangle 138"/>
            <p:cNvSpPr/>
            <p:nvPr/>
          </p:nvSpPr>
          <p:spPr>
            <a:xfrm rot="2381177" flipH="1">
              <a:off x="3379076" y="2672752"/>
              <a:ext cx="92276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0" name="Rounded Rectangle 139"/>
            <p:cNvSpPr/>
            <p:nvPr/>
          </p:nvSpPr>
          <p:spPr>
            <a:xfrm>
              <a:off x="3595218" y="2560833"/>
              <a:ext cx="96433" cy="23818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1" name="Oval 140"/>
            <p:cNvSpPr/>
            <p:nvPr/>
          </p:nvSpPr>
          <p:spPr>
            <a:xfrm>
              <a:off x="3567785" y="2497700"/>
              <a:ext cx="152962" cy="1520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2" name="Rounded Rectangle 141"/>
            <p:cNvSpPr/>
            <p:nvPr/>
          </p:nvSpPr>
          <p:spPr>
            <a:xfrm rot="19115001" flipH="1">
              <a:off x="3536195" y="2666056"/>
              <a:ext cx="93938" cy="2965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3" name="Rounded Rectangle 142"/>
            <p:cNvSpPr/>
            <p:nvPr/>
          </p:nvSpPr>
          <p:spPr>
            <a:xfrm rot="2381177" flipH="1">
              <a:off x="3670868" y="2676579"/>
              <a:ext cx="93938" cy="3061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4" name="Rounded Rectangle 143"/>
            <p:cNvSpPr/>
            <p:nvPr/>
          </p:nvSpPr>
          <p:spPr>
            <a:xfrm>
              <a:off x="3018285" y="2551268"/>
              <a:ext cx="97264" cy="238186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5" name="Oval 144"/>
            <p:cNvSpPr/>
            <p:nvPr/>
          </p:nvSpPr>
          <p:spPr>
            <a:xfrm>
              <a:off x="2991683" y="2488134"/>
              <a:ext cx="152131" cy="15209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6" name="Rounded Rectangle 145"/>
            <p:cNvSpPr/>
            <p:nvPr/>
          </p:nvSpPr>
          <p:spPr>
            <a:xfrm rot="19115001" flipH="1">
              <a:off x="2958431" y="2656490"/>
              <a:ext cx="93939" cy="29654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7" name="Rounded Rectangle 146"/>
            <p:cNvSpPr/>
            <p:nvPr/>
          </p:nvSpPr>
          <p:spPr>
            <a:xfrm rot="2381177" flipH="1">
              <a:off x="3094766" y="2667969"/>
              <a:ext cx="93939" cy="29654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8" name="Rounded Rectangle 147"/>
            <p:cNvSpPr/>
            <p:nvPr/>
          </p:nvSpPr>
          <p:spPr>
            <a:xfrm>
              <a:off x="3017454" y="2926243"/>
              <a:ext cx="94770" cy="238186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9" name="Oval 148"/>
            <p:cNvSpPr/>
            <p:nvPr/>
          </p:nvSpPr>
          <p:spPr>
            <a:xfrm>
              <a:off x="2990021" y="2863110"/>
              <a:ext cx="152131" cy="15209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0" name="Rounded Rectangle 149"/>
            <p:cNvSpPr/>
            <p:nvPr/>
          </p:nvSpPr>
          <p:spPr>
            <a:xfrm rot="19115001" flipH="1">
              <a:off x="2956768" y="3031466"/>
              <a:ext cx="93939" cy="29654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1" name="Rounded Rectangle 150"/>
            <p:cNvSpPr/>
            <p:nvPr/>
          </p:nvSpPr>
          <p:spPr>
            <a:xfrm rot="2381177" flipH="1">
              <a:off x="3091441" y="3041989"/>
              <a:ext cx="93939" cy="30610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2" name="Rounded Rectangle 151"/>
            <p:cNvSpPr/>
            <p:nvPr/>
          </p:nvSpPr>
          <p:spPr>
            <a:xfrm>
              <a:off x="3302595" y="2926243"/>
              <a:ext cx="95601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3" name="Oval 152"/>
            <p:cNvSpPr/>
            <p:nvPr/>
          </p:nvSpPr>
          <p:spPr>
            <a:xfrm>
              <a:off x="3275993" y="2863110"/>
              <a:ext cx="152131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4" name="Rounded Rectangle 153"/>
            <p:cNvSpPr/>
            <p:nvPr/>
          </p:nvSpPr>
          <p:spPr>
            <a:xfrm rot="19115001" flipH="1">
              <a:off x="3242740" y="3031466"/>
              <a:ext cx="93107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5" name="Rounded Rectangle 154"/>
            <p:cNvSpPr/>
            <p:nvPr/>
          </p:nvSpPr>
          <p:spPr>
            <a:xfrm rot="2381177" flipH="1">
              <a:off x="3379076" y="3041989"/>
              <a:ext cx="92276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6" name="Rounded Rectangle 155"/>
            <p:cNvSpPr/>
            <p:nvPr/>
          </p:nvSpPr>
          <p:spPr>
            <a:xfrm>
              <a:off x="3588567" y="2926243"/>
              <a:ext cx="97264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7" name="Oval 156"/>
            <p:cNvSpPr/>
            <p:nvPr/>
          </p:nvSpPr>
          <p:spPr>
            <a:xfrm>
              <a:off x="3562797" y="2863110"/>
              <a:ext cx="152962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8" name="Rounded Rectangle 157"/>
            <p:cNvSpPr/>
            <p:nvPr/>
          </p:nvSpPr>
          <p:spPr>
            <a:xfrm rot="19115001" flipH="1">
              <a:off x="3529544" y="3031466"/>
              <a:ext cx="93938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9" name="Rounded Rectangle 158"/>
            <p:cNvSpPr/>
            <p:nvPr/>
          </p:nvSpPr>
          <p:spPr>
            <a:xfrm rot="2381177" flipH="1">
              <a:off x="3665048" y="3041989"/>
              <a:ext cx="93107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0" name="Rounded Rectangle 159"/>
            <p:cNvSpPr/>
            <p:nvPr/>
          </p:nvSpPr>
          <p:spPr>
            <a:xfrm>
              <a:off x="3017454" y="3291653"/>
              <a:ext cx="94770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1" name="Oval 160"/>
            <p:cNvSpPr/>
            <p:nvPr/>
          </p:nvSpPr>
          <p:spPr>
            <a:xfrm>
              <a:off x="2990021" y="3227563"/>
              <a:ext cx="152131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2" name="Rounded Rectangle 161"/>
            <p:cNvSpPr/>
            <p:nvPr/>
          </p:nvSpPr>
          <p:spPr>
            <a:xfrm rot="19115001" flipH="1">
              <a:off x="2956768" y="3395920"/>
              <a:ext cx="93939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3" name="Rounded Rectangle 162"/>
            <p:cNvSpPr/>
            <p:nvPr/>
          </p:nvSpPr>
          <p:spPr>
            <a:xfrm rot="2381177" flipH="1">
              <a:off x="3091441" y="3407399"/>
              <a:ext cx="93939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4" name="Rounded Rectangle 163"/>
            <p:cNvSpPr/>
            <p:nvPr/>
          </p:nvSpPr>
          <p:spPr>
            <a:xfrm>
              <a:off x="3302595" y="3296436"/>
              <a:ext cx="95601" cy="2362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5" name="Oval 164"/>
            <p:cNvSpPr/>
            <p:nvPr/>
          </p:nvSpPr>
          <p:spPr>
            <a:xfrm>
              <a:off x="3275993" y="3232346"/>
              <a:ext cx="152131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6" name="Rounded Rectangle 165"/>
            <p:cNvSpPr/>
            <p:nvPr/>
          </p:nvSpPr>
          <p:spPr>
            <a:xfrm rot="19115001" flipH="1">
              <a:off x="3242740" y="3400702"/>
              <a:ext cx="93107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7" name="Rounded Rectangle 166"/>
            <p:cNvSpPr/>
            <p:nvPr/>
          </p:nvSpPr>
          <p:spPr>
            <a:xfrm rot="2381177" flipH="1">
              <a:off x="3379076" y="3410268"/>
              <a:ext cx="92276" cy="315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8" name="Rounded Rectangle 167"/>
            <p:cNvSpPr/>
            <p:nvPr/>
          </p:nvSpPr>
          <p:spPr>
            <a:xfrm>
              <a:off x="3577760" y="3296436"/>
              <a:ext cx="96433" cy="236273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29" name="Oval 168"/>
            <p:cNvSpPr/>
            <p:nvPr/>
          </p:nvSpPr>
          <p:spPr>
            <a:xfrm>
              <a:off x="3550327" y="3232346"/>
              <a:ext cx="152962" cy="15305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0" name="Rounded Rectangle 169"/>
            <p:cNvSpPr/>
            <p:nvPr/>
          </p:nvSpPr>
          <p:spPr>
            <a:xfrm rot="19115001" flipH="1">
              <a:off x="3518737" y="3400702"/>
              <a:ext cx="92276" cy="3061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1" name="Rounded Rectangle 170"/>
            <p:cNvSpPr/>
            <p:nvPr/>
          </p:nvSpPr>
          <p:spPr>
            <a:xfrm rot="2381177" flipH="1">
              <a:off x="3653410" y="3410268"/>
              <a:ext cx="93939" cy="31567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grpSp>
        <p:nvGrpSpPr>
          <p:cNvPr id="132" name="Gruppo 72"/>
          <p:cNvGrpSpPr>
            <a:grpSpLocks/>
          </p:cNvGrpSpPr>
          <p:nvPr/>
        </p:nvGrpSpPr>
        <p:grpSpPr bwMode="auto">
          <a:xfrm>
            <a:off x="4459288" y="3831108"/>
            <a:ext cx="1543050" cy="1733550"/>
            <a:chOff x="2956768" y="2488134"/>
            <a:chExt cx="808038" cy="1044575"/>
          </a:xfrm>
        </p:grpSpPr>
        <p:sp>
          <p:nvSpPr>
            <p:cNvPr id="133" name="Rounded Rectangle 135"/>
            <p:cNvSpPr/>
            <p:nvPr/>
          </p:nvSpPr>
          <p:spPr>
            <a:xfrm>
              <a:off x="3302595" y="2556051"/>
              <a:ext cx="95601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4" name="Oval 136"/>
            <p:cNvSpPr/>
            <p:nvPr/>
          </p:nvSpPr>
          <p:spPr>
            <a:xfrm>
              <a:off x="3275993" y="2492917"/>
              <a:ext cx="152130" cy="15209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5" name="Rounded Rectangle 137"/>
            <p:cNvSpPr/>
            <p:nvPr/>
          </p:nvSpPr>
          <p:spPr>
            <a:xfrm rot="19115001" flipH="1">
              <a:off x="3242740" y="2661274"/>
              <a:ext cx="93107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6" name="Rounded Rectangle 138"/>
            <p:cNvSpPr/>
            <p:nvPr/>
          </p:nvSpPr>
          <p:spPr>
            <a:xfrm rot="2381177" flipH="1">
              <a:off x="3379076" y="2672752"/>
              <a:ext cx="92276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7" name="Rounded Rectangle 139"/>
            <p:cNvSpPr/>
            <p:nvPr/>
          </p:nvSpPr>
          <p:spPr>
            <a:xfrm>
              <a:off x="3595218" y="2560833"/>
              <a:ext cx="96433" cy="23818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8" name="Oval 140"/>
            <p:cNvSpPr/>
            <p:nvPr/>
          </p:nvSpPr>
          <p:spPr>
            <a:xfrm>
              <a:off x="3567784" y="2497700"/>
              <a:ext cx="152962" cy="1520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39" name="Rounded Rectangle 141"/>
            <p:cNvSpPr/>
            <p:nvPr/>
          </p:nvSpPr>
          <p:spPr>
            <a:xfrm rot="19115001" flipH="1">
              <a:off x="3536194" y="2666056"/>
              <a:ext cx="93939" cy="2965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0" name="Rounded Rectangle 142"/>
            <p:cNvSpPr/>
            <p:nvPr/>
          </p:nvSpPr>
          <p:spPr>
            <a:xfrm rot="2381177" flipH="1">
              <a:off x="3670867" y="2676579"/>
              <a:ext cx="93939" cy="3061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1" name="Rounded Rectangle 143"/>
            <p:cNvSpPr/>
            <p:nvPr/>
          </p:nvSpPr>
          <p:spPr>
            <a:xfrm>
              <a:off x="3018285" y="2551268"/>
              <a:ext cx="97264" cy="23818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2" name="Oval 144"/>
            <p:cNvSpPr/>
            <p:nvPr/>
          </p:nvSpPr>
          <p:spPr>
            <a:xfrm>
              <a:off x="2991683" y="2488134"/>
              <a:ext cx="152130" cy="1520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3" name="Rounded Rectangle 145"/>
            <p:cNvSpPr/>
            <p:nvPr/>
          </p:nvSpPr>
          <p:spPr>
            <a:xfrm rot="19115001" flipH="1">
              <a:off x="2958431" y="2656490"/>
              <a:ext cx="93938" cy="2965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4" name="Rounded Rectangle 146"/>
            <p:cNvSpPr/>
            <p:nvPr/>
          </p:nvSpPr>
          <p:spPr>
            <a:xfrm rot="2381177" flipH="1">
              <a:off x="3094766" y="2667969"/>
              <a:ext cx="93938" cy="2965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5" name="Rounded Rectangle 147"/>
            <p:cNvSpPr/>
            <p:nvPr/>
          </p:nvSpPr>
          <p:spPr>
            <a:xfrm>
              <a:off x="3017454" y="2926243"/>
              <a:ext cx="94770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6" name="Oval 148"/>
            <p:cNvSpPr/>
            <p:nvPr/>
          </p:nvSpPr>
          <p:spPr>
            <a:xfrm>
              <a:off x="2990021" y="2863110"/>
              <a:ext cx="152130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7" name="Rounded Rectangle 149"/>
            <p:cNvSpPr/>
            <p:nvPr/>
          </p:nvSpPr>
          <p:spPr>
            <a:xfrm rot="19115001" flipH="1">
              <a:off x="2956768" y="3031466"/>
              <a:ext cx="93938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8" name="Rounded Rectangle 150"/>
            <p:cNvSpPr/>
            <p:nvPr/>
          </p:nvSpPr>
          <p:spPr>
            <a:xfrm rot="2381177" flipH="1">
              <a:off x="3091441" y="3041989"/>
              <a:ext cx="93938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9" name="Rounded Rectangle 151"/>
            <p:cNvSpPr/>
            <p:nvPr/>
          </p:nvSpPr>
          <p:spPr>
            <a:xfrm>
              <a:off x="3302595" y="2926243"/>
              <a:ext cx="95601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0" name="Oval 152"/>
            <p:cNvSpPr/>
            <p:nvPr/>
          </p:nvSpPr>
          <p:spPr>
            <a:xfrm>
              <a:off x="3275993" y="2863110"/>
              <a:ext cx="152130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1" name="Rounded Rectangle 153"/>
            <p:cNvSpPr/>
            <p:nvPr/>
          </p:nvSpPr>
          <p:spPr>
            <a:xfrm rot="19115001" flipH="1">
              <a:off x="3242740" y="3031466"/>
              <a:ext cx="93107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2" name="Rounded Rectangle 154"/>
            <p:cNvSpPr/>
            <p:nvPr/>
          </p:nvSpPr>
          <p:spPr>
            <a:xfrm rot="2381177" flipH="1">
              <a:off x="3379076" y="3041989"/>
              <a:ext cx="92276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3" name="Rounded Rectangle 155"/>
            <p:cNvSpPr/>
            <p:nvPr/>
          </p:nvSpPr>
          <p:spPr>
            <a:xfrm>
              <a:off x="3588567" y="2926243"/>
              <a:ext cx="97264" cy="23818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4" name="Oval 156"/>
            <p:cNvSpPr/>
            <p:nvPr/>
          </p:nvSpPr>
          <p:spPr>
            <a:xfrm>
              <a:off x="3562796" y="2863110"/>
              <a:ext cx="152962" cy="1520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5" name="Rounded Rectangle 157"/>
            <p:cNvSpPr/>
            <p:nvPr/>
          </p:nvSpPr>
          <p:spPr>
            <a:xfrm rot="19115001" flipH="1">
              <a:off x="3529544" y="3031466"/>
              <a:ext cx="93939" cy="2965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6" name="Rounded Rectangle 158"/>
            <p:cNvSpPr/>
            <p:nvPr/>
          </p:nvSpPr>
          <p:spPr>
            <a:xfrm rot="2381177" flipH="1">
              <a:off x="3665048" y="3041989"/>
              <a:ext cx="93107" cy="3061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7" name="Rounded Rectangle 159"/>
            <p:cNvSpPr/>
            <p:nvPr/>
          </p:nvSpPr>
          <p:spPr>
            <a:xfrm>
              <a:off x="3017454" y="3291653"/>
              <a:ext cx="94770" cy="238186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8" name="Oval 160"/>
            <p:cNvSpPr/>
            <p:nvPr/>
          </p:nvSpPr>
          <p:spPr>
            <a:xfrm>
              <a:off x="2990021" y="3227563"/>
              <a:ext cx="152130" cy="15305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9" name="Rounded Rectangle 161"/>
            <p:cNvSpPr/>
            <p:nvPr/>
          </p:nvSpPr>
          <p:spPr>
            <a:xfrm rot="19115001" flipH="1">
              <a:off x="2956768" y="3395920"/>
              <a:ext cx="93938" cy="3061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0" name="Rounded Rectangle 162"/>
            <p:cNvSpPr/>
            <p:nvPr/>
          </p:nvSpPr>
          <p:spPr>
            <a:xfrm rot="2381177" flipH="1">
              <a:off x="3091441" y="3407399"/>
              <a:ext cx="93938" cy="29653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1" name="Rounded Rectangle 163"/>
            <p:cNvSpPr/>
            <p:nvPr/>
          </p:nvSpPr>
          <p:spPr>
            <a:xfrm>
              <a:off x="3302595" y="3296436"/>
              <a:ext cx="95601" cy="2362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2" name="Oval 164"/>
            <p:cNvSpPr/>
            <p:nvPr/>
          </p:nvSpPr>
          <p:spPr>
            <a:xfrm>
              <a:off x="3275993" y="3232346"/>
              <a:ext cx="152130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3" name="Rounded Rectangle 165"/>
            <p:cNvSpPr/>
            <p:nvPr/>
          </p:nvSpPr>
          <p:spPr>
            <a:xfrm rot="19115001" flipH="1">
              <a:off x="3242740" y="3400702"/>
              <a:ext cx="93107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4" name="Rounded Rectangle 166"/>
            <p:cNvSpPr/>
            <p:nvPr/>
          </p:nvSpPr>
          <p:spPr>
            <a:xfrm rot="2381177" flipH="1">
              <a:off x="3379076" y="3410268"/>
              <a:ext cx="92276" cy="315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5" name="Rounded Rectangle 167"/>
            <p:cNvSpPr/>
            <p:nvPr/>
          </p:nvSpPr>
          <p:spPr>
            <a:xfrm>
              <a:off x="3577760" y="3296436"/>
              <a:ext cx="96433" cy="2362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6" name="Oval 168"/>
            <p:cNvSpPr/>
            <p:nvPr/>
          </p:nvSpPr>
          <p:spPr>
            <a:xfrm>
              <a:off x="3550327" y="3232346"/>
              <a:ext cx="152962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7" name="Rounded Rectangle 169"/>
            <p:cNvSpPr/>
            <p:nvPr/>
          </p:nvSpPr>
          <p:spPr>
            <a:xfrm rot="19115001" flipH="1">
              <a:off x="3518737" y="3400702"/>
              <a:ext cx="92276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8" name="Rounded Rectangle 170"/>
            <p:cNvSpPr/>
            <p:nvPr/>
          </p:nvSpPr>
          <p:spPr>
            <a:xfrm rot="2381177" flipH="1">
              <a:off x="3653410" y="3410268"/>
              <a:ext cx="93938" cy="315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169" name="TextBox 33"/>
          <p:cNvSpPr txBox="1">
            <a:spLocks noChangeArrowheads="1"/>
          </p:cNvSpPr>
          <p:nvPr/>
        </p:nvSpPr>
        <p:spPr bwMode="auto">
          <a:xfrm>
            <a:off x="6073775" y="4694708"/>
            <a:ext cx="188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SOCIOLAB </a:t>
            </a:r>
          </a:p>
        </p:txBody>
      </p:sp>
      <p:cxnSp>
        <p:nvCxnSpPr>
          <p:cNvPr id="170" name="Straight Connector 34"/>
          <p:cNvCxnSpPr/>
          <p:nvPr/>
        </p:nvCxnSpPr>
        <p:spPr>
          <a:xfrm>
            <a:off x="5497513" y="4983633"/>
            <a:ext cx="1655762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34"/>
          <p:cNvCxnSpPr/>
          <p:nvPr/>
        </p:nvCxnSpPr>
        <p:spPr>
          <a:xfrm>
            <a:off x="3913188" y="4983633"/>
            <a:ext cx="936625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Box 33"/>
          <p:cNvSpPr txBox="1">
            <a:spLocks noChangeArrowheads="1"/>
          </p:cNvSpPr>
          <p:nvPr/>
        </p:nvSpPr>
        <p:spPr bwMode="auto">
          <a:xfrm>
            <a:off x="3913188" y="5991696"/>
            <a:ext cx="18827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FONDAZIONE CIMA</a:t>
            </a:r>
          </a:p>
        </p:txBody>
      </p:sp>
      <p:cxnSp>
        <p:nvCxnSpPr>
          <p:cNvPr id="173" name="Straight Connector 34"/>
          <p:cNvCxnSpPr/>
          <p:nvPr/>
        </p:nvCxnSpPr>
        <p:spPr>
          <a:xfrm>
            <a:off x="3913188" y="4407371"/>
            <a:ext cx="1008062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33"/>
          <p:cNvSpPr txBox="1">
            <a:spLocks noChangeArrowheads="1"/>
          </p:cNvSpPr>
          <p:nvPr/>
        </p:nvSpPr>
        <p:spPr bwMode="auto">
          <a:xfrm>
            <a:off x="4992688" y="3327053"/>
            <a:ext cx="1882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SINDACO E TECNICI COMUNALI</a:t>
            </a:r>
          </a:p>
        </p:txBody>
      </p:sp>
      <p:cxnSp>
        <p:nvCxnSpPr>
          <p:cNvPr id="175" name="Straight Connector 34"/>
          <p:cNvCxnSpPr/>
          <p:nvPr/>
        </p:nvCxnSpPr>
        <p:spPr>
          <a:xfrm>
            <a:off x="1465263" y="4983633"/>
            <a:ext cx="1871662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33"/>
          <p:cNvSpPr txBox="1">
            <a:spLocks noChangeArrowheads="1"/>
          </p:cNvSpPr>
          <p:nvPr/>
        </p:nvSpPr>
        <p:spPr bwMode="auto">
          <a:xfrm>
            <a:off x="889000" y="4675658"/>
            <a:ext cx="188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VOLONTARI</a:t>
            </a:r>
          </a:p>
        </p:txBody>
      </p:sp>
      <p:cxnSp>
        <p:nvCxnSpPr>
          <p:cNvPr id="177" name="Straight Connector 34"/>
          <p:cNvCxnSpPr/>
          <p:nvPr/>
        </p:nvCxnSpPr>
        <p:spPr>
          <a:xfrm flipV="1">
            <a:off x="1104900" y="5558308"/>
            <a:ext cx="1800225" cy="865188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TextBox 33"/>
          <p:cNvSpPr txBox="1">
            <a:spLocks noChangeArrowheads="1"/>
          </p:cNvSpPr>
          <p:nvPr/>
        </p:nvSpPr>
        <p:spPr bwMode="auto">
          <a:xfrm>
            <a:off x="601663" y="5558308"/>
            <a:ext cx="188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CITTADINI </a:t>
            </a:r>
          </a:p>
        </p:txBody>
      </p:sp>
      <p:sp>
        <p:nvSpPr>
          <p:cNvPr id="179" name="TextBox 15"/>
          <p:cNvSpPr txBox="1">
            <a:spLocks noChangeArrowheads="1"/>
          </p:cNvSpPr>
          <p:nvPr/>
        </p:nvSpPr>
        <p:spPr bwMode="auto">
          <a:xfrm>
            <a:off x="0" y="1983154"/>
            <a:ext cx="3059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400" dirty="0">
                <a:solidFill>
                  <a:srgbClr val="0070C0"/>
                </a:solidFill>
                <a:latin typeface="Britannic Bold" charset="0"/>
              </a:rPr>
              <a:t>IL PERCORSO SPERIMENTALE DI</a:t>
            </a:r>
          </a:p>
        </p:txBody>
      </p:sp>
      <p:sp>
        <p:nvSpPr>
          <p:cNvPr id="180" name="TextBox 15"/>
          <p:cNvSpPr txBox="1">
            <a:spLocks noChangeArrowheads="1"/>
          </p:cNvSpPr>
          <p:nvPr/>
        </p:nvSpPr>
        <p:spPr bwMode="auto">
          <a:xfrm>
            <a:off x="251520" y="2617807"/>
            <a:ext cx="41044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6600" dirty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QUILIANO</a:t>
            </a:r>
            <a:endParaRPr lang="en-US" sz="6600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81" name="Straight Connector 34"/>
          <p:cNvCxnSpPr/>
          <p:nvPr/>
        </p:nvCxnSpPr>
        <p:spPr>
          <a:xfrm>
            <a:off x="3913188" y="4975225"/>
            <a:ext cx="0" cy="129540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34"/>
          <p:cNvCxnSpPr/>
          <p:nvPr/>
        </p:nvCxnSpPr>
        <p:spPr>
          <a:xfrm>
            <a:off x="4921250" y="3246438"/>
            <a:ext cx="0" cy="115252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34"/>
          <p:cNvCxnSpPr/>
          <p:nvPr/>
        </p:nvCxnSpPr>
        <p:spPr>
          <a:xfrm>
            <a:off x="5502275" y="3837458"/>
            <a:ext cx="0" cy="115252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34"/>
          <p:cNvCxnSpPr/>
          <p:nvPr/>
        </p:nvCxnSpPr>
        <p:spPr>
          <a:xfrm>
            <a:off x="2905125" y="3822700"/>
            <a:ext cx="0" cy="115252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7772401" cy="1019532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IL CONTESTO DEL PERCORSO PARTECIPATO </a:t>
            </a:r>
            <a:r>
              <a:rPr lang="it-IT" sz="2800" dirty="0" err="1" smtClean="0">
                <a:solidFill>
                  <a:schemeClr val="tx2"/>
                </a:solidFill>
                <a:latin typeface="Calibri" charset="0"/>
              </a:rPr>
              <a:t>DI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 REVISIONE - I</a:t>
            </a:r>
            <a:r>
              <a:rPr lang="it-IT" sz="2800" cap="none" dirty="0" smtClean="0">
                <a:solidFill>
                  <a:schemeClr val="tx2"/>
                </a:solidFill>
                <a:latin typeface="Calibri" charset="0"/>
              </a:rPr>
              <a:t>l piano di </a:t>
            </a:r>
            <a:r>
              <a:rPr lang="it-IT" sz="2800" cap="none" dirty="0" err="1" smtClean="0">
                <a:solidFill>
                  <a:schemeClr val="tx2"/>
                </a:solidFill>
                <a:latin typeface="Calibri" charset="0"/>
              </a:rPr>
              <a:t>Quiliano</a:t>
            </a:r>
            <a:endParaRPr lang="en-US" sz="2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4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12800" y="19177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olo 1"/>
          <p:cNvSpPr txBox="1">
            <a:spLocks/>
          </p:cNvSpPr>
          <p:nvPr/>
        </p:nvSpPr>
        <p:spPr bwMode="auto">
          <a:xfrm>
            <a:off x="498234" y="2032001"/>
            <a:ext cx="8442566" cy="79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it-IT" sz="2800" b="1" cap="all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I RISULTATI OTTENUTI</a:t>
            </a:r>
          </a:p>
        </p:txBody>
      </p:sp>
      <p:graphicFrame>
        <p:nvGraphicFramePr>
          <p:cNvPr id="21" name="Diagramma 20"/>
          <p:cNvGraphicFramePr/>
          <p:nvPr/>
        </p:nvGraphicFramePr>
        <p:xfrm>
          <a:off x="251520" y="2818532"/>
          <a:ext cx="8613080" cy="378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7772401" cy="1019532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IL CONTESTO DEL PERCORSO PARTECIPATO </a:t>
            </a:r>
            <a:r>
              <a:rPr lang="it-IT" sz="2800" dirty="0" err="1" smtClean="0">
                <a:solidFill>
                  <a:schemeClr val="tx2"/>
                </a:solidFill>
                <a:latin typeface="Calibri" charset="0"/>
              </a:rPr>
              <a:t>DI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 REVISIONE – </a:t>
            </a:r>
            <a:r>
              <a:rPr lang="it-IT" sz="2800" cap="none" dirty="0" smtClean="0">
                <a:solidFill>
                  <a:schemeClr val="tx2"/>
                </a:solidFill>
                <a:latin typeface="Calibri" charset="0"/>
              </a:rPr>
              <a:t>Corso di formazione Pian dei Corsi</a:t>
            </a:r>
            <a:endParaRPr lang="en-US" sz="2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4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12800" y="19177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2" y="2840509"/>
            <a:ext cx="525517" cy="504497"/>
          </a:xfrm>
          <a:prstGeom prst="rect">
            <a:avLst/>
          </a:prstGeom>
        </p:spPr>
      </p:pic>
      <p:pic>
        <p:nvPicPr>
          <p:cNvPr id="8" name="Picture 4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7" y="3358619"/>
            <a:ext cx="525517" cy="504497"/>
          </a:xfrm>
          <a:prstGeom prst="rect">
            <a:avLst/>
          </a:prstGeom>
        </p:spPr>
      </p:pic>
      <p:pic>
        <p:nvPicPr>
          <p:cNvPr id="10" name="Picture 6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2" y="2979371"/>
            <a:ext cx="525517" cy="504497"/>
          </a:xfrm>
          <a:prstGeom prst="rect">
            <a:avLst/>
          </a:prstGeom>
        </p:spPr>
      </p:pic>
      <p:pic>
        <p:nvPicPr>
          <p:cNvPr id="12" name="Picture 8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FF66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5" y="2979371"/>
            <a:ext cx="525517" cy="504497"/>
          </a:xfrm>
          <a:prstGeom prst="rect">
            <a:avLst/>
          </a:prstGeom>
        </p:spPr>
      </p:pic>
      <p:pic>
        <p:nvPicPr>
          <p:cNvPr id="13" name="Picture 9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9" y="3386857"/>
            <a:ext cx="525517" cy="504497"/>
          </a:xfrm>
          <a:prstGeom prst="rect">
            <a:avLst/>
          </a:prstGeom>
        </p:spPr>
      </p:pic>
      <p:pic>
        <p:nvPicPr>
          <p:cNvPr id="14" name="Picture 10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" y="3767584"/>
            <a:ext cx="525517" cy="504497"/>
          </a:xfrm>
          <a:prstGeom prst="rect">
            <a:avLst/>
          </a:prstGeom>
        </p:spPr>
      </p:pic>
      <p:sp>
        <p:nvSpPr>
          <p:cNvPr id="15" name="Title 12"/>
          <p:cNvSpPr txBox="1">
            <a:spLocks/>
          </p:cNvSpPr>
          <p:nvPr/>
        </p:nvSpPr>
        <p:spPr bwMode="auto">
          <a:xfrm>
            <a:off x="759892" y="1917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L’emulazione</a:t>
            </a:r>
            <a:r>
              <a:rPr kumimoji="0" lang="en-US" sz="2800" b="1" i="0" u="none" strike="noStrike" kern="1200" cap="all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da</a:t>
            </a:r>
            <a:r>
              <a:rPr kumimoji="0" lang="en-US" sz="2800" b="1" i="0" u="none" strike="noStrike" kern="1200" cap="all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parte 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di</a:t>
            </a:r>
            <a:r>
              <a:rPr kumimoji="0" lang="en-US" sz="2800" b="1" i="0" u="none" strike="noStrike" kern="1200" cap="all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altri</a:t>
            </a:r>
            <a:r>
              <a:rPr kumimoji="0" lang="en-US" sz="2800" b="1" i="0" u="none" strike="noStrike" kern="1200" cap="all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Comuni</a:t>
            </a:r>
            <a:endParaRPr kumimoji="0" lang="en-US" sz="2800" b="1" i="0" u="none" strike="noStrike" kern="1200" cap="all" spc="0" normalizeH="0" baseline="0" noProof="0" dirty="0">
              <a:ln>
                <a:solidFill>
                  <a:srgbClr val="0070C0"/>
                </a:solidFill>
              </a:ln>
              <a:solidFill>
                <a:srgbClr val="CC0000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670200" y="2861072"/>
            <a:ext cx="631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Più</a:t>
            </a:r>
            <a:r>
              <a:rPr lang="en-US" dirty="0" smtClean="0"/>
              <a:t> di 20 </a:t>
            </a:r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partecipato</a:t>
            </a:r>
            <a:r>
              <a:rPr lang="en-US" dirty="0" smtClean="0"/>
              <a:t> al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percorso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di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condivisione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per la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revisione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dei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Piani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di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emergenza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en-US" dirty="0" err="1" smtClean="0"/>
              <a:t>Pian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Corsi</a:t>
            </a:r>
            <a:r>
              <a:rPr lang="en-US" dirty="0" smtClean="0"/>
              <a:t> , </a:t>
            </a:r>
            <a:r>
              <a:rPr lang="en-US" dirty="0" err="1" smtClean="0"/>
              <a:t>giugno-settembre</a:t>
            </a:r>
            <a:r>
              <a:rPr lang="en-US" dirty="0" smtClean="0"/>
              <a:t> 2015)</a:t>
            </a:r>
            <a:endParaRPr lang="en-US" dirty="0"/>
          </a:p>
        </p:txBody>
      </p:sp>
      <p:sp>
        <p:nvSpPr>
          <p:cNvPr id="18" name="TextBox 14"/>
          <p:cNvSpPr txBox="1"/>
          <p:nvPr/>
        </p:nvSpPr>
        <p:spPr>
          <a:xfrm>
            <a:off x="3966344" y="3767584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400" dirty="0" smtClean="0"/>
              <a:t>PARTECIPAZIONE E RESPONSABILITÀ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 smtClean="0"/>
              <a:t>FOCUS SULLE FASI OPERATIVE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 smtClean="0"/>
              <a:t>UTILIZZO CONSAPEVOLE DELLE TECNOLOGIE</a:t>
            </a:r>
            <a:endParaRPr lang="en-US" sz="1400" dirty="0"/>
          </a:p>
        </p:txBody>
      </p:sp>
      <p:sp>
        <p:nvSpPr>
          <p:cNvPr id="19" name="TextBox 15"/>
          <p:cNvSpPr txBox="1"/>
          <p:nvPr/>
        </p:nvSpPr>
        <p:spPr>
          <a:xfrm>
            <a:off x="2682900" y="44961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avviato</a:t>
            </a:r>
            <a:r>
              <a:rPr lang="en-US" dirty="0" smtClean="0"/>
              <a:t> un </a:t>
            </a:r>
            <a:r>
              <a:rPr lang="en-US" dirty="0" err="1" smtClean="0"/>
              <a:t>percorso</a:t>
            </a:r>
            <a:r>
              <a:rPr lang="en-US" dirty="0" smtClean="0"/>
              <a:t> di </a:t>
            </a:r>
            <a:r>
              <a:rPr lang="en-US" dirty="0" err="1" smtClean="0"/>
              <a:t>revisione</a:t>
            </a:r>
            <a:r>
              <a:rPr lang="en-US" dirty="0" smtClean="0"/>
              <a:t> del Piano</a:t>
            </a:r>
            <a:endParaRPr lang="en-US" dirty="0"/>
          </a:p>
        </p:txBody>
      </p:sp>
      <p:sp>
        <p:nvSpPr>
          <p:cNvPr id="22" name="Curved Right Arrow 16"/>
          <p:cNvSpPr/>
          <p:nvPr/>
        </p:nvSpPr>
        <p:spPr>
          <a:xfrm>
            <a:off x="2284760" y="3560068"/>
            <a:ext cx="432048" cy="1224136"/>
          </a:xfrm>
          <a:prstGeom prst="curvedRightArrow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2670200" y="4980200"/>
            <a:ext cx="61206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avviato</a:t>
            </a:r>
            <a:r>
              <a:rPr lang="en-US" dirty="0"/>
              <a:t> un </a:t>
            </a:r>
            <a:r>
              <a:rPr lang="en-US" dirty="0" err="1"/>
              <a:t>percorso</a:t>
            </a:r>
            <a:r>
              <a:rPr lang="en-US" dirty="0"/>
              <a:t> di </a:t>
            </a:r>
            <a:r>
              <a:rPr lang="en-US" dirty="0" err="1"/>
              <a:t>condivisione</a:t>
            </a:r>
            <a:r>
              <a:rPr lang="en-US" dirty="0"/>
              <a:t> con la </a:t>
            </a:r>
            <a:r>
              <a:rPr lang="en-US" dirty="0" err="1"/>
              <a:t>popolazione</a:t>
            </a:r>
            <a:r>
              <a:rPr lang="en-US" dirty="0" smtClean="0"/>
              <a:t>.</a:t>
            </a:r>
          </a:p>
          <a:p>
            <a:endParaRPr lang="en-US" sz="400" dirty="0"/>
          </a:p>
          <a:p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Comuni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avvicinati</a:t>
            </a:r>
            <a:r>
              <a:rPr lang="en-US" dirty="0"/>
              <a:t> </a:t>
            </a:r>
            <a:r>
              <a:rPr lang="en-US" dirty="0" err="1"/>
              <a:t>successivamente</a:t>
            </a:r>
            <a:r>
              <a:rPr lang="en-US" dirty="0"/>
              <a:t>, </a:t>
            </a:r>
            <a:r>
              <a:rPr lang="en-US" dirty="0" err="1"/>
              <a:t>sottolineando</a:t>
            </a:r>
            <a:r>
              <a:rPr lang="en-US" dirty="0"/>
              <a:t> la </a:t>
            </a:r>
            <a:r>
              <a:rPr lang="en-US" dirty="0" err="1"/>
              <a:t>necessità</a:t>
            </a:r>
            <a:r>
              <a:rPr lang="en-US" dirty="0"/>
              <a:t> di un </a:t>
            </a:r>
            <a:r>
              <a:rPr lang="en-US" dirty="0" err="1"/>
              <a:t>nuovo</a:t>
            </a:r>
            <a:r>
              <a:rPr lang="en-US" dirty="0"/>
              <a:t> </a:t>
            </a:r>
            <a:r>
              <a:rPr lang="en-US" dirty="0" err="1"/>
              <a:t>percorso</a:t>
            </a:r>
            <a:r>
              <a:rPr lang="en-US" dirty="0"/>
              <a:t> di </a:t>
            </a:r>
            <a:r>
              <a:rPr lang="en-US" dirty="0" err="1"/>
              <a:t>formazione</a:t>
            </a:r>
            <a:r>
              <a:rPr lang="en-US" dirty="0"/>
              <a:t> e/o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struttura</a:t>
            </a:r>
            <a:r>
              <a:rPr lang="en-US" dirty="0"/>
              <a:t> di </a:t>
            </a:r>
            <a:r>
              <a:rPr lang="en-US" dirty="0" err="1"/>
              <a:t>supporto</a:t>
            </a:r>
            <a:endParaRPr lang="en-US" dirty="0"/>
          </a:p>
        </p:txBody>
      </p:sp>
      <p:pic>
        <p:nvPicPr>
          <p:cNvPr id="11" name="Picture 7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21" y="3763789"/>
            <a:ext cx="525517" cy="504497"/>
          </a:xfrm>
          <a:prstGeom prst="rect">
            <a:avLst/>
          </a:prstGeom>
        </p:spPr>
      </p:pic>
      <p:pic>
        <p:nvPicPr>
          <p:cNvPr id="9" name="Picture 5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4" y="3374157"/>
            <a:ext cx="525517" cy="50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921272"/>
            <a:ext cx="8229600" cy="1143000"/>
          </a:xfrm>
        </p:spPr>
        <p:txBody>
          <a:bodyPr/>
          <a:lstStyle/>
          <a:p>
            <a:pPr algn="r"/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  <a:cs typeface="+mn-cs"/>
              </a:rPr>
              <a:t>Esercitazione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  <a:cs typeface="+mn-cs"/>
              </a:rPr>
              <a:t>congiunta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  <a:cs typeface="+mn-cs"/>
              </a:rPr>
              <a:t> </a:t>
            </a:r>
            <a:b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  <a:cs typeface="+mn-cs"/>
              </a:rPr>
            </a:b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  <a:cs typeface="+mn-cs"/>
              </a:rPr>
              <a:t>tra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  <a:cs typeface="+mn-cs"/>
              </a:rPr>
              <a:t> 3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  <a:cs typeface="+mn-cs"/>
              </a:rPr>
              <a:t>Comuni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3" name="Picture 2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4" y="3591052"/>
            <a:ext cx="683172" cy="655845"/>
          </a:xfrm>
          <a:prstGeom prst="rect">
            <a:avLst/>
          </a:prstGeom>
        </p:spPr>
      </p:pic>
      <p:pic>
        <p:nvPicPr>
          <p:cNvPr id="4" name="Picture 3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4" y="4527156"/>
            <a:ext cx="683172" cy="655845"/>
          </a:xfrm>
          <a:prstGeom prst="rect">
            <a:avLst/>
          </a:prstGeom>
        </p:spPr>
      </p:pic>
      <p:pic>
        <p:nvPicPr>
          <p:cNvPr id="5" name="Picture 4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52" y="4018784"/>
            <a:ext cx="683172" cy="655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5516" y="4188324"/>
            <a:ext cx="889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Britannic Bold" pitchFamily="34" charset="0"/>
              </a:rPr>
              <a:t>ARENZANO</a:t>
            </a:r>
            <a:endParaRPr lang="en-US" sz="11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4024" y="5149912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Britannic Bold" pitchFamily="34" charset="0"/>
              </a:rPr>
              <a:t>VADO LIGURE</a:t>
            </a:r>
            <a:endParaRPr lang="en-US" sz="11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044" y="466685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Britannic Bold" pitchFamily="34" charset="0"/>
              </a:rPr>
              <a:t>QUILIANO</a:t>
            </a:r>
            <a:endParaRPr lang="en-US" sz="11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3068960"/>
            <a:ext cx="56886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Coinvolgimento</a:t>
            </a:r>
            <a:r>
              <a:rPr lang="en-US" dirty="0" smtClean="0"/>
              <a:t> del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livello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regionale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  <a:p>
            <a:pPr marL="285750" indent="-285750"/>
            <a:endParaRPr lang="en-US" sz="400" dirty="0" smtClean="0">
              <a:latin typeface="Britannic Bold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Organizzazione</a:t>
            </a:r>
            <a:r>
              <a:rPr lang="en-US" dirty="0" smtClean="0"/>
              <a:t> di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incontri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preparatori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con target </a:t>
            </a:r>
            <a:r>
              <a:rPr lang="en-US" dirty="0" err="1" smtClean="0"/>
              <a:t>specifici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popolazione</a:t>
            </a:r>
            <a:endParaRPr lang="en-US" dirty="0" smtClean="0"/>
          </a:p>
          <a:p>
            <a:pPr marL="285750" indent="-285750"/>
            <a:endParaRPr lang="en-US" sz="4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Test di procedure preventive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coinvolgevano</a:t>
            </a:r>
            <a:r>
              <a:rPr lang="en-US" dirty="0" smtClean="0"/>
              <a:t> le </a:t>
            </a:r>
            <a:r>
              <a:rPr lang="en-US" dirty="0" err="1" smtClean="0"/>
              <a:t>scuole</a:t>
            </a:r>
            <a:r>
              <a:rPr lang="en-US" dirty="0" smtClean="0"/>
              <a:t>, la </a:t>
            </a:r>
            <a:r>
              <a:rPr lang="en-US" dirty="0" err="1" smtClean="0"/>
              <a:t>viabilità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commercio</a:t>
            </a:r>
            <a:r>
              <a:rPr lang="en-US" dirty="0" smtClean="0"/>
              <a:t> e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abitanti</a:t>
            </a:r>
            <a:r>
              <a:rPr lang="en-US" dirty="0" smtClean="0"/>
              <a:t> in </a:t>
            </a:r>
            <a:r>
              <a:rPr lang="en-US" dirty="0" err="1" smtClean="0"/>
              <a:t>aree</a:t>
            </a:r>
            <a:r>
              <a:rPr lang="en-US" dirty="0" smtClean="0"/>
              <a:t> a </a:t>
            </a:r>
            <a:r>
              <a:rPr lang="en-US" dirty="0" err="1" smtClean="0"/>
              <a:t>rischio</a:t>
            </a:r>
            <a:endParaRPr lang="en-US" dirty="0" smtClean="0"/>
          </a:p>
          <a:p>
            <a:pPr marL="285750" indent="-285750"/>
            <a:endParaRPr lang="en-US" sz="400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Attivazione</a:t>
            </a:r>
            <a:r>
              <a:rPr lang="en-US" dirty="0" smtClean="0"/>
              <a:t> del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presidio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territoriale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idrogeologico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  <a:p>
            <a:pPr marL="285750" indent="-285750"/>
            <a:endParaRPr lang="en-US" sz="400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Partecipazione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osservatori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internazionali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  <a:p>
            <a:pPr marL="285750" indent="-285750"/>
            <a:endParaRPr lang="en-US" sz="400" dirty="0" smtClean="0">
              <a:latin typeface="Britannic Bold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Debriefing </a:t>
            </a:r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22312" y="974369"/>
            <a:ext cx="7772401" cy="101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+mj-cs"/>
              </a:rPr>
              <a:t>IL CONTESTO DEL PERCORSO PARTECIPATO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+mj-cs"/>
              </a:rPr>
              <a:t>DI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+mj-cs"/>
              </a:rPr>
              <a:t> REVISIONE – Esercitazione congiunta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charset="0"/>
              <a:ea typeface="MS PGothic" pitchFamily="34" charset="-128"/>
              <a:cs typeface="+mj-c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4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812800" y="19177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90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008" y="1841680"/>
            <a:ext cx="79944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incontri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informativi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sul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processo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di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revisione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del Piano </a:t>
            </a:r>
            <a:r>
              <a:rPr lang="en-US" dirty="0"/>
              <a:t>e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nuovo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di </a:t>
            </a:r>
            <a:r>
              <a:rPr lang="en-US" dirty="0" err="1"/>
              <a:t>allertamento</a:t>
            </a:r>
            <a:r>
              <a:rPr lang="en-US" dirty="0"/>
              <a:t> con: </a:t>
            </a:r>
            <a:r>
              <a:rPr lang="en-US" dirty="0" smtClean="0"/>
              <a:t> </a:t>
            </a:r>
            <a:r>
              <a:rPr lang="en-US" dirty="0" err="1" smtClean="0"/>
              <a:t>membri</a:t>
            </a:r>
            <a:r>
              <a:rPr lang="en-US" dirty="0" smtClean="0"/>
              <a:t> </a:t>
            </a:r>
            <a:r>
              <a:rPr lang="en-US" dirty="0"/>
              <a:t>del COC, </a:t>
            </a:r>
            <a:r>
              <a:rPr lang="en-US" dirty="0" err="1"/>
              <a:t>tecnici</a:t>
            </a:r>
            <a:r>
              <a:rPr lang="en-US" dirty="0"/>
              <a:t> e </a:t>
            </a:r>
            <a:r>
              <a:rPr lang="en-US" dirty="0" err="1"/>
              <a:t>amministratori</a:t>
            </a:r>
            <a:r>
              <a:rPr lang="en-US" dirty="0"/>
              <a:t> </a:t>
            </a:r>
            <a:r>
              <a:rPr lang="en-US" dirty="0" err="1"/>
              <a:t>comunali</a:t>
            </a:r>
            <a:r>
              <a:rPr lang="en-US" dirty="0"/>
              <a:t>, </a:t>
            </a:r>
            <a:r>
              <a:rPr lang="en-US" dirty="0" err="1"/>
              <a:t>insegnanti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scuole</a:t>
            </a:r>
            <a:r>
              <a:rPr lang="en-US" dirty="0"/>
              <a:t>, </a:t>
            </a:r>
            <a:r>
              <a:rPr lang="en-US" dirty="0" err="1"/>
              <a:t>consulte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commercianti</a:t>
            </a:r>
            <a:r>
              <a:rPr lang="en-US" dirty="0"/>
              <a:t>, </a:t>
            </a:r>
            <a:r>
              <a:rPr lang="en-US" dirty="0" err="1"/>
              <a:t>associazioni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 smtClean="0"/>
              <a:t>volontariato</a:t>
            </a:r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endParaRPr lang="en-US" sz="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err="1"/>
              <a:t>organizzazione</a:t>
            </a:r>
            <a:r>
              <a:rPr lang="en-US" dirty="0"/>
              <a:t> di </a:t>
            </a:r>
            <a:r>
              <a:rPr lang="en-US" dirty="0" err="1"/>
              <a:t>un’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esercitazione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congiunta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/>
              <a:t>con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Comuni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avevano</a:t>
            </a:r>
            <a:r>
              <a:rPr lang="en-US" dirty="0"/>
              <a:t> </a:t>
            </a:r>
            <a:r>
              <a:rPr lang="en-US" dirty="0" err="1"/>
              <a:t>partecipato</a:t>
            </a:r>
            <a:r>
              <a:rPr lang="en-US" dirty="0"/>
              <a:t> al </a:t>
            </a:r>
            <a:r>
              <a:rPr lang="en-US" dirty="0" err="1"/>
              <a:t>percorso</a:t>
            </a:r>
            <a:r>
              <a:rPr lang="en-US" dirty="0"/>
              <a:t> di </a:t>
            </a:r>
            <a:r>
              <a:rPr lang="en-US" dirty="0" err="1"/>
              <a:t>Pian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Corsi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2009" y="4677689"/>
            <a:ext cx="76359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err="1"/>
              <a:t>attivazione</a:t>
            </a:r>
            <a:r>
              <a:rPr lang="en-US" dirty="0"/>
              <a:t> di un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percorso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partecipato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per la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condivisione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delle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azioni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/>
              <a:t>di Piano pre-</a:t>
            </a:r>
            <a:r>
              <a:rPr lang="en-US" dirty="0" err="1"/>
              <a:t>evento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impattanti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popolazione</a:t>
            </a:r>
            <a:r>
              <a:rPr lang="en-US" dirty="0"/>
              <a:t> (</a:t>
            </a:r>
            <a:r>
              <a:rPr lang="en-US" dirty="0" err="1"/>
              <a:t>chiusura</a:t>
            </a:r>
            <a:r>
              <a:rPr lang="en-US" dirty="0"/>
              <a:t> </a:t>
            </a:r>
            <a:r>
              <a:rPr lang="en-US" dirty="0" err="1"/>
              <a:t>scuole</a:t>
            </a:r>
            <a:r>
              <a:rPr lang="en-US" dirty="0"/>
              <a:t>, </a:t>
            </a:r>
            <a:r>
              <a:rPr lang="en-US" dirty="0" err="1"/>
              <a:t>esercizi</a:t>
            </a:r>
            <a:r>
              <a:rPr lang="en-US" dirty="0"/>
              <a:t> </a:t>
            </a:r>
            <a:r>
              <a:rPr lang="en-US" dirty="0" err="1"/>
              <a:t>commerciali</a:t>
            </a:r>
            <a:r>
              <a:rPr lang="en-US" dirty="0"/>
              <a:t> e </a:t>
            </a:r>
            <a:r>
              <a:rPr lang="en-US" dirty="0" err="1"/>
              <a:t>viabilità</a:t>
            </a:r>
            <a:r>
              <a:rPr lang="en-US" dirty="0"/>
              <a:t>, </a:t>
            </a:r>
            <a:r>
              <a:rPr lang="en-US" dirty="0" err="1"/>
              <a:t>sgomberi</a:t>
            </a:r>
            <a:r>
              <a:rPr lang="en-US" dirty="0"/>
              <a:t>) 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condizioni</a:t>
            </a:r>
            <a:r>
              <a:rPr lang="en-US" dirty="0"/>
              <a:t> di </a:t>
            </a:r>
            <a:r>
              <a:rPr lang="en-US" dirty="0" err="1"/>
              <a:t>rischio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 smtClean="0"/>
              <a:t>territorio</a:t>
            </a:r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endParaRPr lang="en-US" sz="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integrazione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della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rete di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sensori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territorio</a:t>
            </a:r>
            <a:r>
              <a:rPr lang="en-US" dirty="0"/>
              <a:t> </a:t>
            </a:r>
            <a:r>
              <a:rPr lang="en-US" dirty="0" err="1" smtClean="0"/>
              <a:t>comunale</a:t>
            </a:r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endParaRPr lang="en-US" sz="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err="1"/>
              <a:t>realizzazione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campagna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di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informazione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/>
              <a:t>per la </a:t>
            </a:r>
            <a:r>
              <a:rPr lang="en-US" dirty="0" err="1"/>
              <a:t>popolazione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251520" y="1938964"/>
            <a:ext cx="655273" cy="655273"/>
            <a:chOff x="251520" y="2348880"/>
            <a:chExt cx="655273" cy="655273"/>
          </a:xfrm>
        </p:grpSpPr>
        <p:sp>
          <p:nvSpPr>
            <p:cNvPr id="7" name="Oval 6"/>
            <p:cNvSpPr/>
            <p:nvPr/>
          </p:nvSpPr>
          <p:spPr>
            <a:xfrm>
              <a:off x="251520" y="2348880"/>
              <a:ext cx="655273" cy="655273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9909" y="2656334"/>
              <a:ext cx="50406" cy="5040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4" idx="5"/>
            </p:cNvCxnSpPr>
            <p:nvPr/>
          </p:nvCxnSpPr>
          <p:spPr>
            <a:xfrm>
              <a:off x="602933" y="2699358"/>
              <a:ext cx="125973" cy="125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0"/>
            </p:cNvCxnSpPr>
            <p:nvPr/>
          </p:nvCxnSpPr>
          <p:spPr>
            <a:xfrm flipH="1" flipV="1">
              <a:off x="577689" y="2422086"/>
              <a:ext cx="7423" cy="2342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3"/>
          <p:cNvGrpSpPr/>
          <p:nvPr/>
        </p:nvGrpSpPr>
        <p:grpSpPr>
          <a:xfrm>
            <a:off x="251520" y="4873163"/>
            <a:ext cx="655273" cy="655273"/>
            <a:chOff x="251520" y="5105279"/>
            <a:chExt cx="655273" cy="655273"/>
          </a:xfrm>
        </p:grpSpPr>
        <p:sp>
          <p:nvSpPr>
            <p:cNvPr id="41" name="Oval 40"/>
            <p:cNvSpPr/>
            <p:nvPr/>
          </p:nvSpPr>
          <p:spPr>
            <a:xfrm flipH="1">
              <a:off x="251520" y="5105279"/>
              <a:ext cx="655273" cy="655273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rot="7542809" flipH="1">
              <a:off x="705196" y="5096064"/>
              <a:ext cx="151217" cy="18329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547998" y="5412733"/>
              <a:ext cx="50406" cy="50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3" idx="5"/>
            </p:cNvCxnSpPr>
            <p:nvPr/>
          </p:nvCxnSpPr>
          <p:spPr>
            <a:xfrm flipH="1">
              <a:off x="429407" y="5455757"/>
              <a:ext cx="125973" cy="12597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0"/>
            </p:cNvCxnSpPr>
            <p:nvPr/>
          </p:nvCxnSpPr>
          <p:spPr>
            <a:xfrm flipV="1">
              <a:off x="573201" y="5178485"/>
              <a:ext cx="7423" cy="2342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5214618" y="320242"/>
            <a:ext cx="3821877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82"/>
          <a:stretch/>
        </p:blipFill>
        <p:spPr>
          <a:xfrm>
            <a:off x="5228385" y="332942"/>
            <a:ext cx="2232248" cy="111859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250852" y="31173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Abitanti</a:t>
            </a:r>
            <a:r>
              <a:rPr lang="en-US" dirty="0" smtClean="0"/>
              <a:t>: 12.000</a:t>
            </a:r>
          </a:p>
          <a:p>
            <a:r>
              <a:rPr lang="en-US" dirty="0" err="1" smtClean="0"/>
              <a:t>Superficie</a:t>
            </a:r>
            <a:r>
              <a:rPr lang="en-US" dirty="0" smtClean="0"/>
              <a:t>: 24 km</a:t>
            </a:r>
            <a:r>
              <a:rPr lang="en-US" baseline="30000" dirty="0" smtClean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608" y="3492739"/>
            <a:ext cx="7635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err="1"/>
              <a:t>redazione</a:t>
            </a:r>
            <a:r>
              <a:rPr lang="en-US" dirty="0"/>
              <a:t> di un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estratto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del Piano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relativo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alle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procedure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adottate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in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esercitazione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articolate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in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fasi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operative</a:t>
            </a:r>
            <a:r>
              <a:rPr lang="en-US" dirty="0">
                <a:latin typeface="Britannic Bold" pitchFamily="34" charset="0"/>
              </a:rPr>
              <a:t> </a:t>
            </a:r>
            <a:r>
              <a:rPr lang="en-US" dirty="0"/>
              <a:t>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prevedono</a:t>
            </a:r>
            <a:r>
              <a:rPr lang="en-US" dirty="0"/>
              <a:t> </a:t>
            </a:r>
            <a:r>
              <a:rPr lang="en-US" dirty="0" err="1"/>
              <a:t>l’attivazione</a:t>
            </a:r>
            <a:r>
              <a:rPr lang="en-US" dirty="0"/>
              <a:t> del presidio </a:t>
            </a:r>
            <a:r>
              <a:rPr lang="en-US" dirty="0" err="1"/>
              <a:t>territoriale</a:t>
            </a:r>
            <a:r>
              <a:rPr lang="en-US" dirty="0"/>
              <a:t> in </a:t>
            </a:r>
            <a:r>
              <a:rPr lang="en-US" dirty="0" err="1"/>
              <a:t>fase</a:t>
            </a:r>
            <a:r>
              <a:rPr lang="en-US" dirty="0"/>
              <a:t> di </a:t>
            </a:r>
            <a:r>
              <a:rPr lang="en-US" dirty="0" err="1"/>
              <a:t>allerta</a:t>
            </a:r>
            <a:endParaRPr lang="en-US" dirty="0"/>
          </a:p>
        </p:txBody>
      </p:sp>
      <p:grpSp>
        <p:nvGrpSpPr>
          <p:cNvPr id="8" name="Group 12"/>
          <p:cNvGrpSpPr/>
          <p:nvPr/>
        </p:nvGrpSpPr>
        <p:grpSpPr>
          <a:xfrm>
            <a:off x="251520" y="3686810"/>
            <a:ext cx="655273" cy="655273"/>
            <a:chOff x="251520" y="3677626"/>
            <a:chExt cx="655273" cy="65527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86160" y="3746748"/>
              <a:ext cx="0" cy="4320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51520" y="3677626"/>
              <a:ext cx="655273" cy="655273"/>
            </a:xfrm>
            <a:prstGeom prst="ellipse">
              <a:avLst/>
            </a:prstGeom>
            <a:noFill/>
            <a:ln w="19050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9909" y="3985080"/>
              <a:ext cx="50406" cy="50406"/>
            </a:xfrm>
            <a:prstGeom prst="ellipse">
              <a:avLst/>
            </a:prstGeom>
            <a:solidFill>
              <a:srgbClr val="A6A6A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Connettore 1 26"/>
          <p:cNvCxnSpPr/>
          <p:nvPr/>
        </p:nvCxnSpPr>
        <p:spPr>
          <a:xfrm flipH="1">
            <a:off x="1181708" y="1935020"/>
            <a:ext cx="1600" cy="13634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V="1">
            <a:off x="1216645" y="1935021"/>
            <a:ext cx="0" cy="136346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1194408" y="4677689"/>
            <a:ext cx="1600" cy="16004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 flipV="1">
            <a:off x="1227745" y="4677690"/>
            <a:ext cx="1600" cy="160043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1196008" y="3509699"/>
            <a:ext cx="0" cy="8323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1229345" y="3509701"/>
            <a:ext cx="0" cy="83238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722312" y="1012469"/>
            <a:ext cx="7772401" cy="101953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IL PERCORSO </a:t>
            </a:r>
            <a:r>
              <a:rPr lang="it-IT" sz="2800" b="1" cap="all" dirty="0" err="1" smtClean="0">
                <a:solidFill>
                  <a:schemeClr val="tx2"/>
                </a:solidFill>
                <a:latin typeface="Calibri" charset="0"/>
                <a:cs typeface="+mj-cs"/>
              </a:rPr>
              <a:t>DI</a:t>
            </a: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 ARENZANO</a:t>
            </a:r>
            <a:endParaRPr lang="en-US" sz="2800" b="1" cap="all" dirty="0">
              <a:solidFill>
                <a:schemeClr val="tx2"/>
              </a:solidFill>
              <a:latin typeface="Calibri" charset="0"/>
              <a:cs typeface="+mj-cs"/>
            </a:endParaRPr>
          </a:p>
        </p:txBody>
      </p:sp>
      <p:sp>
        <p:nvSpPr>
          <p:cNvPr id="37" name="Ovale 36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5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39" name="Connettore 1 38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e 50"/>
          <p:cNvSpPr/>
          <p:nvPr/>
        </p:nvSpPr>
        <p:spPr>
          <a:xfrm>
            <a:off x="6274676" y="490602"/>
            <a:ext cx="189187" cy="203086"/>
          </a:xfrm>
          <a:prstGeom prst="ellipse">
            <a:avLst/>
          </a:prstGeom>
          <a:solidFill>
            <a:srgbClr val="ADF4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Isosceles Triangle 41"/>
          <p:cNvSpPr/>
          <p:nvPr/>
        </p:nvSpPr>
        <p:spPr>
          <a:xfrm rot="7542809" flipH="1">
            <a:off x="739049" y="3710051"/>
            <a:ext cx="151217" cy="1832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41"/>
          <p:cNvSpPr/>
          <p:nvPr/>
        </p:nvSpPr>
        <p:spPr>
          <a:xfrm rot="7542809" flipH="1">
            <a:off x="751830" y="1962205"/>
            <a:ext cx="151217" cy="18329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849312" y="1114069"/>
            <a:ext cx="7772401" cy="101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INDICE</a:t>
            </a:r>
            <a:endParaRPr lang="en-US" sz="3200" b="1" cap="all" dirty="0">
              <a:solidFill>
                <a:schemeClr val="tx2"/>
              </a:solidFill>
              <a:latin typeface="Calibri" charset="0"/>
              <a:cs typeface="+mj-cs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952500" y="1981200"/>
            <a:ext cx="7886700" cy="457200"/>
            <a:chOff x="850900" y="2006600"/>
            <a:chExt cx="7886700" cy="457200"/>
          </a:xfrm>
        </p:grpSpPr>
        <p:sp>
          <p:nvSpPr>
            <p:cNvPr id="17" name="Ovale 16"/>
            <p:cNvSpPr/>
            <p:nvPr/>
          </p:nvSpPr>
          <p:spPr>
            <a:xfrm>
              <a:off x="850900" y="2006600"/>
              <a:ext cx="467591" cy="4572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Britannic Bold" pitchFamily="34" charset="0"/>
                </a:rPr>
                <a:t>1</a:t>
              </a:r>
              <a:endParaRPr lang="it-IT" sz="2400" dirty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384300" y="2032000"/>
              <a:ext cx="7353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chemeClr val="accent1">
                      <a:lumMod val="50000"/>
                    </a:schemeClr>
                  </a:solidFill>
                  <a:latin typeface="Britannic Bold" pitchFamily="34" charset="0"/>
                </a:rPr>
                <a:t>Perché revisionare il piano di emergenza comunale?</a:t>
              </a:r>
              <a:endParaRPr lang="it-IT" sz="2000" dirty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952500" y="2700276"/>
            <a:ext cx="7886700" cy="457200"/>
            <a:chOff x="850900" y="2006600"/>
            <a:chExt cx="7886700" cy="457200"/>
          </a:xfrm>
        </p:grpSpPr>
        <p:sp>
          <p:nvSpPr>
            <p:cNvPr id="22" name="Ovale 21"/>
            <p:cNvSpPr/>
            <p:nvPr/>
          </p:nvSpPr>
          <p:spPr>
            <a:xfrm>
              <a:off x="850900" y="2006600"/>
              <a:ext cx="467591" cy="4572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2</a:t>
              </a:r>
              <a:endParaRPr lang="it-IT" sz="2400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384300" y="2032000"/>
              <a:ext cx="7353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chemeClr val="tx2">
                      <a:lumMod val="75000"/>
                    </a:schemeClr>
                  </a:solidFill>
                  <a:latin typeface="Britannic Bold" pitchFamily="34" charset="0"/>
                </a:rPr>
                <a:t>La pianificazione d’emergenza comunale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952500" y="3419352"/>
            <a:ext cx="7886700" cy="457200"/>
            <a:chOff x="850900" y="2006600"/>
            <a:chExt cx="7886700" cy="457200"/>
          </a:xfrm>
        </p:grpSpPr>
        <p:sp>
          <p:nvSpPr>
            <p:cNvPr id="25" name="Ovale 24"/>
            <p:cNvSpPr/>
            <p:nvPr/>
          </p:nvSpPr>
          <p:spPr>
            <a:xfrm>
              <a:off x="850900" y="2006600"/>
              <a:ext cx="467591" cy="4572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3</a:t>
              </a:r>
              <a:endParaRPr lang="it-IT" sz="2400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384300" y="2032000"/>
              <a:ext cx="7353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chemeClr val="tx2">
                      <a:lumMod val="75000"/>
                    </a:schemeClr>
                  </a:solidFill>
                  <a:latin typeface="Britannic Bold" pitchFamily="34" charset="0"/>
                </a:rPr>
                <a:t>Perché coinvolgere la popolazione?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952500" y="4138428"/>
            <a:ext cx="7886700" cy="457200"/>
            <a:chOff x="850900" y="2006600"/>
            <a:chExt cx="7886700" cy="457200"/>
          </a:xfrm>
        </p:grpSpPr>
        <p:sp>
          <p:nvSpPr>
            <p:cNvPr id="28" name="Ovale 27"/>
            <p:cNvSpPr/>
            <p:nvPr/>
          </p:nvSpPr>
          <p:spPr>
            <a:xfrm>
              <a:off x="850900" y="2006600"/>
              <a:ext cx="467591" cy="4572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4</a:t>
              </a:r>
              <a:endParaRPr lang="it-IT" sz="2400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384300" y="2032000"/>
              <a:ext cx="7353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chemeClr val="tx2">
                      <a:lumMod val="75000"/>
                    </a:schemeClr>
                  </a:solidFill>
                  <a:latin typeface="Britannic Bold" pitchFamily="34" charset="0"/>
                </a:rPr>
                <a:t>Il contesto del percorso partecipato di revisione dei piani 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952500" y="4857504"/>
            <a:ext cx="7886700" cy="457200"/>
            <a:chOff x="850900" y="2006600"/>
            <a:chExt cx="7886700" cy="457200"/>
          </a:xfrm>
        </p:grpSpPr>
        <p:sp>
          <p:nvSpPr>
            <p:cNvPr id="31" name="Ovale 30"/>
            <p:cNvSpPr/>
            <p:nvPr/>
          </p:nvSpPr>
          <p:spPr>
            <a:xfrm>
              <a:off x="850900" y="2006600"/>
              <a:ext cx="467591" cy="4572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5</a:t>
              </a:r>
              <a:endParaRPr lang="it-IT" sz="2400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384300" y="2044700"/>
              <a:ext cx="7353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chemeClr val="tx2">
                      <a:lumMod val="75000"/>
                    </a:schemeClr>
                  </a:solidFill>
                  <a:latin typeface="Britannic Bold" pitchFamily="34" charset="0"/>
                </a:rPr>
                <a:t>Il percorso di </a:t>
              </a:r>
              <a:r>
                <a:rPr lang="it-IT" sz="2000" dirty="0" err="1" smtClean="0">
                  <a:solidFill>
                    <a:schemeClr val="tx2">
                      <a:lumMod val="75000"/>
                    </a:schemeClr>
                  </a:solidFill>
                  <a:latin typeface="Britannic Bold" pitchFamily="34" charset="0"/>
                </a:rPr>
                <a:t>Arenzano</a:t>
              </a:r>
              <a:endParaRPr lang="it-IT" sz="2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endParaRPr>
            </a:p>
          </p:txBody>
        </p:sp>
      </p:grpSp>
      <p:cxnSp>
        <p:nvCxnSpPr>
          <p:cNvPr id="37" name="Connettore 1 36"/>
          <p:cNvCxnSpPr/>
          <p:nvPr/>
        </p:nvCxnSpPr>
        <p:spPr>
          <a:xfrm>
            <a:off x="939800" y="1651000"/>
            <a:ext cx="7899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/>
          <p:cNvGrpSpPr/>
          <p:nvPr/>
        </p:nvGrpSpPr>
        <p:grpSpPr>
          <a:xfrm>
            <a:off x="947240" y="5561714"/>
            <a:ext cx="7886700" cy="457200"/>
            <a:chOff x="850900" y="2006600"/>
            <a:chExt cx="7886700" cy="457200"/>
          </a:xfrm>
        </p:grpSpPr>
        <p:sp>
          <p:nvSpPr>
            <p:cNvPr id="34" name="Ovale 33"/>
            <p:cNvSpPr/>
            <p:nvPr/>
          </p:nvSpPr>
          <p:spPr>
            <a:xfrm>
              <a:off x="850900" y="2006600"/>
              <a:ext cx="467591" cy="4572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6</a:t>
              </a:r>
              <a:endParaRPr lang="it-IT" sz="2400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1384300" y="2044700"/>
              <a:ext cx="7353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chemeClr val="tx2">
                      <a:lumMod val="75000"/>
                    </a:schemeClr>
                  </a:solidFill>
                  <a:latin typeface="Britannic Bold" pitchFamily="34" charset="0"/>
                </a:rPr>
                <a:t>Verso un modello nazionale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xmlns="" val="196542867"/>
              </p:ext>
            </p:extLst>
          </p:nvPr>
        </p:nvGraphicFramePr>
        <p:xfrm>
          <a:off x="247135" y="1926101"/>
          <a:ext cx="8648671" cy="444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allone 5"/>
          <p:cNvSpPr/>
          <p:nvPr/>
        </p:nvSpPr>
        <p:spPr>
          <a:xfrm rot="5400000">
            <a:off x="60900" y="2064935"/>
            <a:ext cx="1224000" cy="864000"/>
          </a:xfrm>
          <a:prstGeom prst="chevron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120666" y="1926101"/>
            <a:ext cx="7790906" cy="804399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2312" y="1012469"/>
            <a:ext cx="7772401" cy="101953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IL PERCORSO </a:t>
            </a:r>
            <a:r>
              <a:rPr lang="it-IT" sz="2800" b="1" cap="all" dirty="0" err="1" smtClean="0">
                <a:solidFill>
                  <a:schemeClr val="tx2"/>
                </a:solidFill>
                <a:latin typeface="Calibri" charset="0"/>
                <a:cs typeface="+mj-cs"/>
              </a:rPr>
              <a:t>DI</a:t>
            </a: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 ARENZANO</a:t>
            </a:r>
            <a:endParaRPr lang="en-US" sz="2800" b="1" cap="all" dirty="0">
              <a:solidFill>
                <a:schemeClr val="tx2"/>
              </a:solidFill>
              <a:latin typeface="Calibri" charset="0"/>
              <a:cs typeface="+mj-cs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5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9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172"/>
          <p:cNvGrpSpPr/>
          <p:nvPr/>
        </p:nvGrpSpPr>
        <p:grpSpPr>
          <a:xfrm>
            <a:off x="741940" y="2367587"/>
            <a:ext cx="432000" cy="468000"/>
            <a:chOff x="3892550" y="7983538"/>
            <a:chExt cx="354013" cy="465137"/>
          </a:xfrm>
          <a:solidFill>
            <a:srgbClr val="FF66FF"/>
          </a:solidFill>
        </p:grpSpPr>
        <p:sp>
          <p:nvSpPr>
            <p:cNvPr id="11" name="Rounded Rectangle 171"/>
            <p:cNvSpPr/>
            <p:nvPr/>
          </p:nvSpPr>
          <p:spPr>
            <a:xfrm>
              <a:off x="3984625" y="8080375"/>
              <a:ext cx="149225" cy="3683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72"/>
            <p:cNvSpPr/>
            <p:nvPr/>
          </p:nvSpPr>
          <p:spPr>
            <a:xfrm>
              <a:off x="3943350" y="7983538"/>
              <a:ext cx="236538" cy="2349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73"/>
            <p:cNvSpPr/>
            <p:nvPr/>
          </p:nvSpPr>
          <p:spPr>
            <a:xfrm rot="19115001" flipH="1">
              <a:off x="3892550" y="8243888"/>
              <a:ext cx="144463" cy="460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74"/>
            <p:cNvSpPr/>
            <p:nvPr/>
          </p:nvSpPr>
          <p:spPr>
            <a:xfrm rot="2381177" flipH="1">
              <a:off x="4102100" y="8259763"/>
              <a:ext cx="144463" cy="476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173988" y="2448900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Il Sindaco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022248" y="356047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La struttura tecnica di PC</a:t>
            </a:r>
            <a:endParaRPr lang="it-IT" sz="20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65" name="Gruppo 64"/>
          <p:cNvGrpSpPr/>
          <p:nvPr/>
        </p:nvGrpSpPr>
        <p:grpSpPr>
          <a:xfrm>
            <a:off x="4800700" y="5074637"/>
            <a:ext cx="1530350" cy="1111249"/>
            <a:chOff x="4644008" y="4843389"/>
            <a:chExt cx="1530350" cy="1111249"/>
          </a:xfrm>
        </p:grpSpPr>
        <p:sp>
          <p:nvSpPr>
            <p:cNvPr id="41" name="Rounded Rectangle 147"/>
            <p:cNvSpPr/>
            <p:nvPr/>
          </p:nvSpPr>
          <p:spPr bwMode="auto">
            <a:xfrm>
              <a:off x="4759896" y="4948163"/>
              <a:ext cx="180975" cy="39528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2" name="Oval 148"/>
            <p:cNvSpPr/>
            <p:nvPr/>
          </p:nvSpPr>
          <p:spPr bwMode="auto">
            <a:xfrm>
              <a:off x="4707509" y="4843389"/>
              <a:ext cx="290511" cy="2524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3" name="Rounded Rectangle 149"/>
            <p:cNvSpPr/>
            <p:nvPr/>
          </p:nvSpPr>
          <p:spPr bwMode="auto">
            <a:xfrm rot="19115001" flipH="1">
              <a:off x="4644008" y="5122788"/>
              <a:ext cx="179386" cy="4921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4" name="Rounded Rectangle 150"/>
            <p:cNvSpPr/>
            <p:nvPr/>
          </p:nvSpPr>
          <p:spPr bwMode="auto">
            <a:xfrm rot="2381177" flipH="1">
              <a:off x="4901183" y="5140252"/>
              <a:ext cx="179386" cy="50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5" name="Rounded Rectangle 151"/>
            <p:cNvSpPr/>
            <p:nvPr/>
          </p:nvSpPr>
          <p:spPr bwMode="auto">
            <a:xfrm>
              <a:off x="5304408" y="4948163"/>
              <a:ext cx="182562" cy="39528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6" name="Oval 152"/>
            <p:cNvSpPr/>
            <p:nvPr/>
          </p:nvSpPr>
          <p:spPr bwMode="auto">
            <a:xfrm>
              <a:off x="5253608" y="4843389"/>
              <a:ext cx="290511" cy="2524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7" name="Rounded Rectangle 153"/>
            <p:cNvSpPr/>
            <p:nvPr/>
          </p:nvSpPr>
          <p:spPr bwMode="auto">
            <a:xfrm rot="19115001" flipH="1">
              <a:off x="5190107" y="5122788"/>
              <a:ext cx="177800" cy="4921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8" name="Rounded Rectangle 154"/>
            <p:cNvSpPr/>
            <p:nvPr/>
          </p:nvSpPr>
          <p:spPr bwMode="auto">
            <a:xfrm rot="2381177" flipH="1">
              <a:off x="5450458" y="5140252"/>
              <a:ext cx="176213" cy="50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9" name="Rounded Rectangle 155"/>
            <p:cNvSpPr/>
            <p:nvPr/>
          </p:nvSpPr>
          <p:spPr bwMode="auto">
            <a:xfrm>
              <a:off x="5850508" y="4948163"/>
              <a:ext cx="185738" cy="39528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0" name="Oval 156"/>
            <p:cNvSpPr/>
            <p:nvPr/>
          </p:nvSpPr>
          <p:spPr bwMode="auto">
            <a:xfrm>
              <a:off x="5801295" y="4843389"/>
              <a:ext cx="292100" cy="252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1" name="Rounded Rectangle 157"/>
            <p:cNvSpPr/>
            <p:nvPr/>
          </p:nvSpPr>
          <p:spPr bwMode="auto">
            <a:xfrm rot="19115001" flipH="1">
              <a:off x="5737796" y="5122788"/>
              <a:ext cx="179388" cy="4921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2" name="Rounded Rectangle 158"/>
            <p:cNvSpPr/>
            <p:nvPr/>
          </p:nvSpPr>
          <p:spPr bwMode="auto">
            <a:xfrm rot="2381177" flipH="1">
              <a:off x="5996558" y="5140252"/>
              <a:ext cx="177800" cy="508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3" name="Rounded Rectangle 159"/>
            <p:cNvSpPr/>
            <p:nvPr/>
          </p:nvSpPr>
          <p:spPr bwMode="auto">
            <a:xfrm>
              <a:off x="4759896" y="5554588"/>
              <a:ext cx="180975" cy="395287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4" name="Oval 160"/>
            <p:cNvSpPr/>
            <p:nvPr/>
          </p:nvSpPr>
          <p:spPr bwMode="auto">
            <a:xfrm>
              <a:off x="4707509" y="5448225"/>
              <a:ext cx="290511" cy="254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5" name="Rounded Rectangle 161"/>
            <p:cNvSpPr/>
            <p:nvPr/>
          </p:nvSpPr>
          <p:spPr bwMode="auto">
            <a:xfrm rot="19115001" flipH="1">
              <a:off x="4644008" y="5727626"/>
              <a:ext cx="179386" cy="50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6" name="Rounded Rectangle 162"/>
            <p:cNvSpPr/>
            <p:nvPr/>
          </p:nvSpPr>
          <p:spPr bwMode="auto">
            <a:xfrm rot="2381177" flipH="1">
              <a:off x="4901183" y="5746677"/>
              <a:ext cx="179386" cy="49211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7" name="Rounded Rectangle 163"/>
            <p:cNvSpPr/>
            <p:nvPr/>
          </p:nvSpPr>
          <p:spPr bwMode="auto">
            <a:xfrm>
              <a:off x="5304408" y="5562525"/>
              <a:ext cx="182562" cy="39211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8" name="Oval 164"/>
            <p:cNvSpPr/>
            <p:nvPr/>
          </p:nvSpPr>
          <p:spPr bwMode="auto">
            <a:xfrm>
              <a:off x="5253608" y="5456163"/>
              <a:ext cx="290511" cy="25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9" name="Rounded Rectangle 165"/>
            <p:cNvSpPr/>
            <p:nvPr/>
          </p:nvSpPr>
          <p:spPr bwMode="auto">
            <a:xfrm rot="19115001" flipH="1">
              <a:off x="5190107" y="5735563"/>
              <a:ext cx="177800" cy="50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0" name="Rounded Rectangle 166"/>
            <p:cNvSpPr/>
            <p:nvPr/>
          </p:nvSpPr>
          <p:spPr bwMode="auto">
            <a:xfrm rot="2381177" flipH="1">
              <a:off x="5450458" y="5751438"/>
              <a:ext cx="176213" cy="523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1" name="Rounded Rectangle 167"/>
            <p:cNvSpPr/>
            <p:nvPr/>
          </p:nvSpPr>
          <p:spPr bwMode="auto">
            <a:xfrm>
              <a:off x="5829870" y="5562525"/>
              <a:ext cx="184151" cy="39211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2" name="Oval 168"/>
            <p:cNvSpPr/>
            <p:nvPr/>
          </p:nvSpPr>
          <p:spPr bwMode="auto">
            <a:xfrm>
              <a:off x="5777483" y="5456163"/>
              <a:ext cx="292100" cy="25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3" name="Rounded Rectangle 169"/>
            <p:cNvSpPr/>
            <p:nvPr/>
          </p:nvSpPr>
          <p:spPr bwMode="auto">
            <a:xfrm rot="19115001" flipH="1">
              <a:off x="5717158" y="5735563"/>
              <a:ext cx="176213" cy="50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4" name="Rounded Rectangle 170"/>
            <p:cNvSpPr/>
            <p:nvPr/>
          </p:nvSpPr>
          <p:spPr bwMode="auto">
            <a:xfrm rot="2381177" flipH="1">
              <a:off x="5974333" y="5751438"/>
              <a:ext cx="179386" cy="523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66" name="CasellaDiTesto 65"/>
          <p:cNvSpPr txBox="1"/>
          <p:nvPr/>
        </p:nvSpPr>
        <p:spPr>
          <a:xfrm>
            <a:off x="6431977" y="5144366"/>
            <a:ext cx="2732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Gli uffici dell’ Amministrazione Comunale</a:t>
            </a:r>
            <a:endParaRPr lang="it-IT" sz="20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67" name="Gruppo 72"/>
          <p:cNvGrpSpPr>
            <a:grpSpLocks/>
          </p:cNvGrpSpPr>
          <p:nvPr/>
        </p:nvGrpSpPr>
        <p:grpSpPr bwMode="auto">
          <a:xfrm>
            <a:off x="716246" y="4679894"/>
            <a:ext cx="1543050" cy="1733550"/>
            <a:chOff x="2956768" y="2488134"/>
            <a:chExt cx="808038" cy="1044575"/>
          </a:xfrm>
        </p:grpSpPr>
        <p:sp>
          <p:nvSpPr>
            <p:cNvPr id="68" name="Rounded Rectangle 135"/>
            <p:cNvSpPr/>
            <p:nvPr/>
          </p:nvSpPr>
          <p:spPr>
            <a:xfrm>
              <a:off x="3302595" y="2556051"/>
              <a:ext cx="95601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69" name="Oval 136"/>
            <p:cNvSpPr/>
            <p:nvPr/>
          </p:nvSpPr>
          <p:spPr>
            <a:xfrm>
              <a:off x="3275993" y="2492917"/>
              <a:ext cx="152131" cy="15209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0" name="Rounded Rectangle 137"/>
            <p:cNvSpPr/>
            <p:nvPr/>
          </p:nvSpPr>
          <p:spPr>
            <a:xfrm rot="19115001" flipH="1">
              <a:off x="3242740" y="2661274"/>
              <a:ext cx="93107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1" name="Rounded Rectangle 138"/>
            <p:cNvSpPr/>
            <p:nvPr/>
          </p:nvSpPr>
          <p:spPr>
            <a:xfrm rot="2381177" flipH="1">
              <a:off x="3379076" y="2672752"/>
              <a:ext cx="92276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2" name="Rounded Rectangle 139"/>
            <p:cNvSpPr/>
            <p:nvPr/>
          </p:nvSpPr>
          <p:spPr>
            <a:xfrm>
              <a:off x="3595218" y="2560833"/>
              <a:ext cx="96433" cy="23818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3" name="Oval 140"/>
            <p:cNvSpPr/>
            <p:nvPr/>
          </p:nvSpPr>
          <p:spPr>
            <a:xfrm>
              <a:off x="3567785" y="2497700"/>
              <a:ext cx="152962" cy="1520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4" name="Rounded Rectangle 141"/>
            <p:cNvSpPr/>
            <p:nvPr/>
          </p:nvSpPr>
          <p:spPr>
            <a:xfrm rot="19115001" flipH="1">
              <a:off x="3536195" y="2666056"/>
              <a:ext cx="93938" cy="2965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5" name="Rounded Rectangle 142"/>
            <p:cNvSpPr/>
            <p:nvPr/>
          </p:nvSpPr>
          <p:spPr>
            <a:xfrm rot="2381177" flipH="1">
              <a:off x="3670868" y="2676579"/>
              <a:ext cx="93938" cy="3061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6" name="Rounded Rectangle 143"/>
            <p:cNvSpPr/>
            <p:nvPr/>
          </p:nvSpPr>
          <p:spPr>
            <a:xfrm>
              <a:off x="3018285" y="2551268"/>
              <a:ext cx="97264" cy="238186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7" name="Oval 144"/>
            <p:cNvSpPr/>
            <p:nvPr/>
          </p:nvSpPr>
          <p:spPr>
            <a:xfrm>
              <a:off x="2991683" y="2488134"/>
              <a:ext cx="152131" cy="15209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8" name="Rounded Rectangle 145"/>
            <p:cNvSpPr/>
            <p:nvPr/>
          </p:nvSpPr>
          <p:spPr>
            <a:xfrm rot="19115001" flipH="1">
              <a:off x="2958431" y="2656490"/>
              <a:ext cx="93939" cy="29654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79" name="Rounded Rectangle 146"/>
            <p:cNvSpPr/>
            <p:nvPr/>
          </p:nvSpPr>
          <p:spPr>
            <a:xfrm rot="2381177" flipH="1">
              <a:off x="3094766" y="2667969"/>
              <a:ext cx="93939" cy="29654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0" name="Rounded Rectangle 147"/>
            <p:cNvSpPr/>
            <p:nvPr/>
          </p:nvSpPr>
          <p:spPr>
            <a:xfrm>
              <a:off x="3017454" y="2926243"/>
              <a:ext cx="94770" cy="238186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1" name="Oval 148"/>
            <p:cNvSpPr/>
            <p:nvPr/>
          </p:nvSpPr>
          <p:spPr>
            <a:xfrm>
              <a:off x="2990021" y="2863110"/>
              <a:ext cx="152131" cy="15209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2" name="Rounded Rectangle 149"/>
            <p:cNvSpPr/>
            <p:nvPr/>
          </p:nvSpPr>
          <p:spPr>
            <a:xfrm rot="19115001" flipH="1">
              <a:off x="2956768" y="3031466"/>
              <a:ext cx="93939" cy="29654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3" name="Rounded Rectangle 150"/>
            <p:cNvSpPr/>
            <p:nvPr/>
          </p:nvSpPr>
          <p:spPr>
            <a:xfrm rot="2381177" flipH="1">
              <a:off x="3091441" y="3041989"/>
              <a:ext cx="93939" cy="30610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4" name="Rounded Rectangle 151"/>
            <p:cNvSpPr/>
            <p:nvPr/>
          </p:nvSpPr>
          <p:spPr>
            <a:xfrm>
              <a:off x="3302595" y="2926243"/>
              <a:ext cx="95601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5" name="Oval 152"/>
            <p:cNvSpPr/>
            <p:nvPr/>
          </p:nvSpPr>
          <p:spPr>
            <a:xfrm>
              <a:off x="3275993" y="2863110"/>
              <a:ext cx="152131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6" name="Rounded Rectangle 153"/>
            <p:cNvSpPr/>
            <p:nvPr/>
          </p:nvSpPr>
          <p:spPr>
            <a:xfrm rot="19115001" flipH="1">
              <a:off x="3242740" y="3031466"/>
              <a:ext cx="93107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7" name="Rounded Rectangle 154"/>
            <p:cNvSpPr/>
            <p:nvPr/>
          </p:nvSpPr>
          <p:spPr>
            <a:xfrm rot="2381177" flipH="1">
              <a:off x="3379076" y="3041989"/>
              <a:ext cx="92276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8" name="Rounded Rectangle 155"/>
            <p:cNvSpPr/>
            <p:nvPr/>
          </p:nvSpPr>
          <p:spPr>
            <a:xfrm>
              <a:off x="3588567" y="2926243"/>
              <a:ext cx="97264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9" name="Oval 156"/>
            <p:cNvSpPr/>
            <p:nvPr/>
          </p:nvSpPr>
          <p:spPr>
            <a:xfrm>
              <a:off x="3562797" y="2863110"/>
              <a:ext cx="152962" cy="1520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0" name="Rounded Rectangle 157"/>
            <p:cNvSpPr/>
            <p:nvPr/>
          </p:nvSpPr>
          <p:spPr>
            <a:xfrm rot="19115001" flipH="1">
              <a:off x="3529544" y="3031466"/>
              <a:ext cx="93938" cy="296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1" name="Rounded Rectangle 158"/>
            <p:cNvSpPr/>
            <p:nvPr/>
          </p:nvSpPr>
          <p:spPr>
            <a:xfrm rot="2381177" flipH="1">
              <a:off x="3665048" y="3041989"/>
              <a:ext cx="93107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2" name="Rounded Rectangle 159"/>
            <p:cNvSpPr/>
            <p:nvPr/>
          </p:nvSpPr>
          <p:spPr>
            <a:xfrm>
              <a:off x="3017454" y="3291653"/>
              <a:ext cx="94770" cy="2381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3" name="Oval 160"/>
            <p:cNvSpPr/>
            <p:nvPr/>
          </p:nvSpPr>
          <p:spPr>
            <a:xfrm>
              <a:off x="2990021" y="3227563"/>
              <a:ext cx="152131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4" name="Rounded Rectangle 161"/>
            <p:cNvSpPr/>
            <p:nvPr/>
          </p:nvSpPr>
          <p:spPr>
            <a:xfrm rot="19115001" flipH="1">
              <a:off x="2956768" y="3395920"/>
              <a:ext cx="93939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5" name="Rounded Rectangle 162"/>
            <p:cNvSpPr/>
            <p:nvPr/>
          </p:nvSpPr>
          <p:spPr>
            <a:xfrm rot="2381177" flipH="1">
              <a:off x="3091441" y="3407399"/>
              <a:ext cx="93939" cy="2965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6" name="Rounded Rectangle 163"/>
            <p:cNvSpPr/>
            <p:nvPr/>
          </p:nvSpPr>
          <p:spPr>
            <a:xfrm>
              <a:off x="3302595" y="3296436"/>
              <a:ext cx="95601" cy="2362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7" name="Oval 164"/>
            <p:cNvSpPr/>
            <p:nvPr/>
          </p:nvSpPr>
          <p:spPr>
            <a:xfrm>
              <a:off x="3275993" y="3232346"/>
              <a:ext cx="152131" cy="1530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8" name="Rounded Rectangle 165"/>
            <p:cNvSpPr/>
            <p:nvPr/>
          </p:nvSpPr>
          <p:spPr>
            <a:xfrm rot="19115001" flipH="1">
              <a:off x="3242740" y="3400702"/>
              <a:ext cx="93107" cy="306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9" name="Rounded Rectangle 166"/>
            <p:cNvSpPr/>
            <p:nvPr/>
          </p:nvSpPr>
          <p:spPr>
            <a:xfrm rot="2381177" flipH="1">
              <a:off x="3379076" y="3410268"/>
              <a:ext cx="92276" cy="315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0" name="Rounded Rectangle 167"/>
            <p:cNvSpPr/>
            <p:nvPr/>
          </p:nvSpPr>
          <p:spPr>
            <a:xfrm>
              <a:off x="3577760" y="3296436"/>
              <a:ext cx="96433" cy="236273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1" name="Oval 168"/>
            <p:cNvSpPr/>
            <p:nvPr/>
          </p:nvSpPr>
          <p:spPr>
            <a:xfrm>
              <a:off x="3550327" y="3232346"/>
              <a:ext cx="152962" cy="15305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2" name="Rounded Rectangle 169"/>
            <p:cNvSpPr/>
            <p:nvPr/>
          </p:nvSpPr>
          <p:spPr>
            <a:xfrm rot="19115001" flipH="1">
              <a:off x="3518737" y="3400702"/>
              <a:ext cx="92276" cy="3061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3" name="Rounded Rectangle 170"/>
            <p:cNvSpPr/>
            <p:nvPr/>
          </p:nvSpPr>
          <p:spPr>
            <a:xfrm rot="2381177" flipH="1">
              <a:off x="3653410" y="3410268"/>
              <a:ext cx="93939" cy="31567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104" name="CasellaDiTesto 103"/>
          <p:cNvSpPr txBox="1"/>
          <p:nvPr/>
        </p:nvSpPr>
        <p:spPr>
          <a:xfrm>
            <a:off x="2341896" y="4997731"/>
            <a:ext cx="3130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La comunità </a:t>
            </a:r>
          </a:p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(volontari, </a:t>
            </a:r>
          </a:p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scuole, ..)</a:t>
            </a:r>
            <a:endParaRPr lang="it-IT" sz="20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141" name="Gruppo 140"/>
          <p:cNvGrpSpPr/>
          <p:nvPr/>
        </p:nvGrpSpPr>
        <p:grpSpPr>
          <a:xfrm>
            <a:off x="2020942" y="3402958"/>
            <a:ext cx="992750" cy="976876"/>
            <a:chOff x="1732993" y="3097340"/>
            <a:chExt cx="992750" cy="976876"/>
          </a:xfrm>
        </p:grpSpPr>
        <p:grpSp>
          <p:nvGrpSpPr>
            <p:cNvPr id="16" name="Gruppo 172"/>
            <p:cNvGrpSpPr/>
            <p:nvPr/>
          </p:nvGrpSpPr>
          <p:grpSpPr>
            <a:xfrm>
              <a:off x="2293743" y="3097340"/>
              <a:ext cx="432000" cy="468000"/>
              <a:chOff x="3892550" y="7983538"/>
              <a:chExt cx="354013" cy="465137"/>
            </a:xfrm>
            <a:solidFill>
              <a:srgbClr val="FF66FF"/>
            </a:solidFill>
          </p:grpSpPr>
          <p:sp>
            <p:nvSpPr>
              <p:cNvPr id="17" name="Rounded Rectangle 171"/>
              <p:cNvSpPr/>
              <p:nvPr/>
            </p:nvSpPr>
            <p:spPr>
              <a:xfrm>
                <a:off x="3984625" y="8080375"/>
                <a:ext cx="149225" cy="368300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2"/>
              <p:cNvSpPr/>
              <p:nvPr/>
            </p:nvSpPr>
            <p:spPr>
              <a:xfrm>
                <a:off x="3943350" y="7983538"/>
                <a:ext cx="236538" cy="23495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ounded Rectangle 173"/>
              <p:cNvSpPr/>
              <p:nvPr/>
            </p:nvSpPr>
            <p:spPr>
              <a:xfrm rot="19115001" flipH="1">
                <a:off x="3892550" y="8243888"/>
                <a:ext cx="144463" cy="4603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74"/>
              <p:cNvSpPr/>
              <p:nvPr/>
            </p:nvSpPr>
            <p:spPr>
              <a:xfrm rot="2381177" flipH="1">
                <a:off x="4102100" y="8259763"/>
                <a:ext cx="144463" cy="476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uppo 172"/>
            <p:cNvGrpSpPr/>
            <p:nvPr/>
          </p:nvGrpSpPr>
          <p:grpSpPr>
            <a:xfrm>
              <a:off x="1732993" y="3099736"/>
              <a:ext cx="432000" cy="468000"/>
              <a:chOff x="3892550" y="7983538"/>
              <a:chExt cx="354013" cy="465137"/>
            </a:xfrm>
            <a:solidFill>
              <a:srgbClr val="00B0F0"/>
            </a:solidFill>
          </p:grpSpPr>
          <p:sp>
            <p:nvSpPr>
              <p:cNvPr id="23" name="Rounded Rectangle 171"/>
              <p:cNvSpPr/>
              <p:nvPr/>
            </p:nvSpPr>
            <p:spPr>
              <a:xfrm>
                <a:off x="3984625" y="8080375"/>
                <a:ext cx="149225" cy="368300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172"/>
              <p:cNvSpPr/>
              <p:nvPr/>
            </p:nvSpPr>
            <p:spPr>
              <a:xfrm>
                <a:off x="3943350" y="7983538"/>
                <a:ext cx="236538" cy="23495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173"/>
              <p:cNvSpPr/>
              <p:nvPr/>
            </p:nvSpPr>
            <p:spPr>
              <a:xfrm rot="19115001" flipH="1">
                <a:off x="3892550" y="8243888"/>
                <a:ext cx="144463" cy="4603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174"/>
              <p:cNvSpPr/>
              <p:nvPr/>
            </p:nvSpPr>
            <p:spPr>
              <a:xfrm rot="2381177" flipH="1">
                <a:off x="4102100" y="8259763"/>
                <a:ext cx="144463" cy="476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uppo 172"/>
            <p:cNvGrpSpPr/>
            <p:nvPr/>
          </p:nvGrpSpPr>
          <p:grpSpPr>
            <a:xfrm>
              <a:off x="2020030" y="3606216"/>
              <a:ext cx="432000" cy="468000"/>
              <a:chOff x="3892550" y="7983538"/>
              <a:chExt cx="354013" cy="465137"/>
            </a:xfrm>
            <a:solidFill>
              <a:srgbClr val="00B0F0"/>
            </a:solidFill>
          </p:grpSpPr>
          <p:sp>
            <p:nvSpPr>
              <p:cNvPr id="106" name="Rounded Rectangle 171"/>
              <p:cNvSpPr/>
              <p:nvPr/>
            </p:nvSpPr>
            <p:spPr>
              <a:xfrm>
                <a:off x="3984625" y="8080375"/>
                <a:ext cx="149225" cy="368300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Oval 172"/>
              <p:cNvSpPr/>
              <p:nvPr/>
            </p:nvSpPr>
            <p:spPr>
              <a:xfrm>
                <a:off x="3943350" y="7983538"/>
                <a:ext cx="236538" cy="23495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ounded Rectangle 173"/>
              <p:cNvSpPr/>
              <p:nvPr/>
            </p:nvSpPr>
            <p:spPr>
              <a:xfrm rot="19115001" flipH="1">
                <a:off x="3892550" y="8243888"/>
                <a:ext cx="144463" cy="4603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ounded Rectangle 174"/>
              <p:cNvSpPr/>
              <p:nvPr/>
            </p:nvSpPr>
            <p:spPr>
              <a:xfrm rot="2381177" flipH="1">
                <a:off x="4102100" y="8259763"/>
                <a:ext cx="144463" cy="476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5" name="CasellaDiTesto 20"/>
          <p:cNvSpPr txBox="1"/>
          <p:nvPr/>
        </p:nvSpPr>
        <p:spPr>
          <a:xfrm>
            <a:off x="5483298" y="243190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Fondazione CIMA</a:t>
            </a:r>
            <a:endParaRPr lang="it-IT" sz="20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143" name="Gruppo 142"/>
          <p:cNvGrpSpPr/>
          <p:nvPr/>
        </p:nvGrpSpPr>
        <p:grpSpPr>
          <a:xfrm>
            <a:off x="4456592" y="2325191"/>
            <a:ext cx="992750" cy="976876"/>
            <a:chOff x="4693082" y="2325191"/>
            <a:chExt cx="992750" cy="976876"/>
          </a:xfrm>
        </p:grpSpPr>
        <p:grpSp>
          <p:nvGrpSpPr>
            <p:cNvPr id="110" name="Gruppo 172"/>
            <p:cNvGrpSpPr/>
            <p:nvPr/>
          </p:nvGrpSpPr>
          <p:grpSpPr>
            <a:xfrm>
              <a:off x="5253832" y="2325191"/>
              <a:ext cx="432000" cy="468000"/>
              <a:chOff x="3892550" y="7983538"/>
              <a:chExt cx="354013" cy="465137"/>
            </a:xfrm>
            <a:solidFill>
              <a:srgbClr val="FF66FF"/>
            </a:solidFill>
          </p:grpSpPr>
          <p:sp>
            <p:nvSpPr>
              <p:cNvPr id="111" name="Rounded Rectangle 171"/>
              <p:cNvSpPr/>
              <p:nvPr/>
            </p:nvSpPr>
            <p:spPr>
              <a:xfrm>
                <a:off x="3984625" y="8080375"/>
                <a:ext cx="149225" cy="368300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Oval 172"/>
              <p:cNvSpPr/>
              <p:nvPr/>
            </p:nvSpPr>
            <p:spPr>
              <a:xfrm>
                <a:off x="3943350" y="7983538"/>
                <a:ext cx="236538" cy="23495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ounded Rectangle 173"/>
              <p:cNvSpPr/>
              <p:nvPr/>
            </p:nvSpPr>
            <p:spPr>
              <a:xfrm rot="19115001" flipH="1">
                <a:off x="3892550" y="8243888"/>
                <a:ext cx="144463" cy="4603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ounded Rectangle 174"/>
              <p:cNvSpPr/>
              <p:nvPr/>
            </p:nvSpPr>
            <p:spPr>
              <a:xfrm rot="2381177" flipH="1">
                <a:off x="4102100" y="8259763"/>
                <a:ext cx="144463" cy="476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uppo 172"/>
            <p:cNvGrpSpPr/>
            <p:nvPr/>
          </p:nvGrpSpPr>
          <p:grpSpPr>
            <a:xfrm>
              <a:off x="4693082" y="2327587"/>
              <a:ext cx="432000" cy="468000"/>
              <a:chOff x="3892550" y="7983538"/>
              <a:chExt cx="354013" cy="465137"/>
            </a:xfrm>
            <a:solidFill>
              <a:srgbClr val="00B0F0"/>
            </a:solidFill>
          </p:grpSpPr>
          <p:sp>
            <p:nvSpPr>
              <p:cNvPr id="117" name="Rounded Rectangle 171"/>
              <p:cNvSpPr/>
              <p:nvPr/>
            </p:nvSpPr>
            <p:spPr>
              <a:xfrm>
                <a:off x="3984625" y="8080375"/>
                <a:ext cx="149225" cy="368300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Oval 172"/>
              <p:cNvSpPr/>
              <p:nvPr/>
            </p:nvSpPr>
            <p:spPr>
              <a:xfrm>
                <a:off x="3943350" y="7983538"/>
                <a:ext cx="236538" cy="23495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ounded Rectangle 173"/>
              <p:cNvSpPr/>
              <p:nvPr/>
            </p:nvSpPr>
            <p:spPr>
              <a:xfrm rot="19115001" flipH="1">
                <a:off x="3892550" y="8243888"/>
                <a:ext cx="144463" cy="4603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ounded Rectangle 174"/>
              <p:cNvSpPr/>
              <p:nvPr/>
            </p:nvSpPr>
            <p:spPr>
              <a:xfrm rot="2381177" flipH="1">
                <a:off x="4102100" y="8259763"/>
                <a:ext cx="144463" cy="476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" name="Gruppo 172"/>
            <p:cNvGrpSpPr/>
            <p:nvPr/>
          </p:nvGrpSpPr>
          <p:grpSpPr>
            <a:xfrm>
              <a:off x="4980119" y="2834067"/>
              <a:ext cx="432000" cy="468000"/>
              <a:chOff x="3892550" y="7983538"/>
              <a:chExt cx="354013" cy="465137"/>
            </a:xfrm>
            <a:solidFill>
              <a:srgbClr val="FFFF00"/>
            </a:solidFill>
          </p:grpSpPr>
          <p:sp>
            <p:nvSpPr>
              <p:cNvPr id="122" name="Rounded Rectangle 171"/>
              <p:cNvSpPr/>
              <p:nvPr/>
            </p:nvSpPr>
            <p:spPr>
              <a:xfrm>
                <a:off x="3984625" y="8080375"/>
                <a:ext cx="149225" cy="368300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Oval 172"/>
              <p:cNvSpPr/>
              <p:nvPr/>
            </p:nvSpPr>
            <p:spPr>
              <a:xfrm>
                <a:off x="3943350" y="7983538"/>
                <a:ext cx="236538" cy="23495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73"/>
              <p:cNvSpPr/>
              <p:nvPr/>
            </p:nvSpPr>
            <p:spPr>
              <a:xfrm rot="19115001" flipH="1">
                <a:off x="3892550" y="8243888"/>
                <a:ext cx="144463" cy="4603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ounded Rectangle 174"/>
              <p:cNvSpPr/>
              <p:nvPr/>
            </p:nvSpPr>
            <p:spPr>
              <a:xfrm rot="2381177" flipH="1">
                <a:off x="4102100" y="8259763"/>
                <a:ext cx="144463" cy="476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1" name="CasellaDiTesto 20"/>
          <p:cNvSpPr txBox="1"/>
          <p:nvPr/>
        </p:nvSpPr>
        <p:spPr>
          <a:xfrm>
            <a:off x="6763048" y="351188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I mediatori</a:t>
            </a:r>
            <a:endParaRPr lang="it-IT" sz="20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142" name="Gruppo 141"/>
          <p:cNvGrpSpPr/>
          <p:nvPr/>
        </p:nvGrpSpPr>
        <p:grpSpPr>
          <a:xfrm>
            <a:off x="5949577" y="3382677"/>
            <a:ext cx="705713" cy="976876"/>
            <a:chOff x="5098075" y="5294582"/>
            <a:chExt cx="705713" cy="976876"/>
          </a:xfrm>
        </p:grpSpPr>
        <p:grpSp>
          <p:nvGrpSpPr>
            <p:cNvPr id="126" name="Gruppo 172"/>
            <p:cNvGrpSpPr/>
            <p:nvPr/>
          </p:nvGrpSpPr>
          <p:grpSpPr>
            <a:xfrm>
              <a:off x="5371788" y="5294582"/>
              <a:ext cx="432000" cy="468000"/>
              <a:chOff x="3892550" y="7983538"/>
              <a:chExt cx="354013" cy="465137"/>
            </a:xfrm>
            <a:solidFill>
              <a:srgbClr val="FF66FF"/>
            </a:solidFill>
          </p:grpSpPr>
          <p:sp>
            <p:nvSpPr>
              <p:cNvPr id="127" name="Rounded Rectangle 171"/>
              <p:cNvSpPr/>
              <p:nvPr/>
            </p:nvSpPr>
            <p:spPr>
              <a:xfrm>
                <a:off x="3984625" y="8080375"/>
                <a:ext cx="149225" cy="368300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72"/>
              <p:cNvSpPr/>
              <p:nvPr/>
            </p:nvSpPr>
            <p:spPr>
              <a:xfrm>
                <a:off x="3943350" y="7983538"/>
                <a:ext cx="236538" cy="23495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ounded Rectangle 173"/>
              <p:cNvSpPr/>
              <p:nvPr/>
            </p:nvSpPr>
            <p:spPr>
              <a:xfrm rot="19115001" flipH="1">
                <a:off x="3892550" y="8243888"/>
                <a:ext cx="144463" cy="4603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ounded Rectangle 174"/>
              <p:cNvSpPr/>
              <p:nvPr/>
            </p:nvSpPr>
            <p:spPr>
              <a:xfrm rot="2381177" flipH="1">
                <a:off x="4102100" y="8259763"/>
                <a:ext cx="144463" cy="476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2" name="Gruppo 172"/>
            <p:cNvGrpSpPr/>
            <p:nvPr/>
          </p:nvGrpSpPr>
          <p:grpSpPr>
            <a:xfrm>
              <a:off x="5098075" y="5803458"/>
              <a:ext cx="432000" cy="468000"/>
              <a:chOff x="3892550" y="7983538"/>
              <a:chExt cx="354013" cy="465137"/>
            </a:xfrm>
            <a:solidFill>
              <a:srgbClr val="FFFF00"/>
            </a:solidFill>
          </p:grpSpPr>
          <p:sp>
            <p:nvSpPr>
              <p:cNvPr id="133" name="Rounded Rectangle 171"/>
              <p:cNvSpPr/>
              <p:nvPr/>
            </p:nvSpPr>
            <p:spPr>
              <a:xfrm>
                <a:off x="3984625" y="8080375"/>
                <a:ext cx="149225" cy="368300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Oval 172"/>
              <p:cNvSpPr/>
              <p:nvPr/>
            </p:nvSpPr>
            <p:spPr>
              <a:xfrm>
                <a:off x="3943350" y="7983538"/>
                <a:ext cx="236538" cy="23495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ounded Rectangle 173"/>
              <p:cNvSpPr/>
              <p:nvPr/>
            </p:nvSpPr>
            <p:spPr>
              <a:xfrm rot="19115001" flipH="1">
                <a:off x="3892550" y="8243888"/>
                <a:ext cx="144463" cy="4603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ounded Rectangle 174"/>
              <p:cNvSpPr/>
              <p:nvPr/>
            </p:nvSpPr>
            <p:spPr>
              <a:xfrm rot="2381177" flipH="1">
                <a:off x="4102100" y="8259763"/>
                <a:ext cx="144463" cy="476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7" name="Title 1"/>
          <p:cNvSpPr txBox="1">
            <a:spLocks/>
          </p:cNvSpPr>
          <p:nvPr/>
        </p:nvSpPr>
        <p:spPr>
          <a:xfrm>
            <a:off x="722312" y="1012469"/>
            <a:ext cx="7772401" cy="101953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IL PERCORSO </a:t>
            </a:r>
            <a:r>
              <a:rPr lang="it-IT" sz="2800" b="1" cap="all" dirty="0" err="1" smtClean="0">
                <a:solidFill>
                  <a:schemeClr val="tx2"/>
                </a:solidFill>
                <a:latin typeface="Calibri" charset="0"/>
                <a:cs typeface="+mj-cs"/>
              </a:rPr>
              <a:t>DI</a:t>
            </a: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 ARENZANO</a:t>
            </a:r>
            <a:endParaRPr lang="en-US" sz="2800" b="1" cap="all" dirty="0">
              <a:solidFill>
                <a:schemeClr val="tx2"/>
              </a:solidFill>
              <a:latin typeface="Calibri" charset="0"/>
              <a:cs typeface="+mj-cs"/>
            </a:endParaRPr>
          </a:p>
        </p:txBody>
      </p:sp>
      <p:sp>
        <p:nvSpPr>
          <p:cNvPr id="138" name="Ovale 137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5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39" name="Connettore 1 138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5"/>
          <p:cNvSpPr txBox="1">
            <a:spLocks noChangeArrowheads="1"/>
          </p:cNvSpPr>
          <p:nvPr/>
        </p:nvSpPr>
        <p:spPr bwMode="auto">
          <a:xfrm>
            <a:off x="2734299" y="1585863"/>
            <a:ext cx="62301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Step 1: Il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Gruppo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di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Lavoro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misto</a:t>
            </a:r>
            <a:endParaRPr lang="en-US" sz="3200" b="1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509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72"/>
          <p:cNvGrpSpPr/>
          <p:nvPr/>
        </p:nvGrpSpPr>
        <p:grpSpPr>
          <a:xfrm>
            <a:off x="1054076" y="2821803"/>
            <a:ext cx="432000" cy="468000"/>
            <a:chOff x="3892550" y="7983538"/>
            <a:chExt cx="354013" cy="465137"/>
          </a:xfrm>
          <a:solidFill>
            <a:srgbClr val="FF66FF"/>
          </a:solidFill>
        </p:grpSpPr>
        <p:sp>
          <p:nvSpPr>
            <p:cNvPr id="4" name="Rounded Rectangle 171"/>
            <p:cNvSpPr/>
            <p:nvPr/>
          </p:nvSpPr>
          <p:spPr>
            <a:xfrm>
              <a:off x="3984625" y="8080375"/>
              <a:ext cx="149225" cy="3683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172"/>
            <p:cNvSpPr/>
            <p:nvPr/>
          </p:nvSpPr>
          <p:spPr>
            <a:xfrm>
              <a:off x="3943350" y="7983538"/>
              <a:ext cx="236538" cy="2349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173"/>
            <p:cNvSpPr/>
            <p:nvPr/>
          </p:nvSpPr>
          <p:spPr>
            <a:xfrm rot="19115001" flipH="1">
              <a:off x="3892550" y="8243888"/>
              <a:ext cx="144463" cy="460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174"/>
            <p:cNvSpPr/>
            <p:nvPr/>
          </p:nvSpPr>
          <p:spPr>
            <a:xfrm rot="2381177" flipH="1">
              <a:off x="4102100" y="8259763"/>
              <a:ext cx="144463" cy="476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CasellaDiTesto 14"/>
          <p:cNvSpPr txBox="1"/>
          <p:nvPr/>
        </p:nvSpPr>
        <p:spPr>
          <a:xfrm>
            <a:off x="1587724" y="2814216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Il Sindaco</a:t>
            </a:r>
            <a:endParaRPr lang="it-IT" sz="20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9" name="Gruppo 172"/>
          <p:cNvGrpSpPr/>
          <p:nvPr/>
        </p:nvGrpSpPr>
        <p:grpSpPr>
          <a:xfrm>
            <a:off x="1036477" y="3643440"/>
            <a:ext cx="432000" cy="468000"/>
            <a:chOff x="3892550" y="7983538"/>
            <a:chExt cx="354013" cy="465137"/>
          </a:xfrm>
          <a:solidFill>
            <a:srgbClr val="FF66FF"/>
          </a:solidFill>
        </p:grpSpPr>
        <p:sp>
          <p:nvSpPr>
            <p:cNvPr id="10" name="Rounded Rectangle 171"/>
            <p:cNvSpPr/>
            <p:nvPr/>
          </p:nvSpPr>
          <p:spPr>
            <a:xfrm>
              <a:off x="3984625" y="8080375"/>
              <a:ext cx="149225" cy="3683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72"/>
            <p:cNvSpPr/>
            <p:nvPr/>
          </p:nvSpPr>
          <p:spPr>
            <a:xfrm>
              <a:off x="3943350" y="7983538"/>
              <a:ext cx="236538" cy="2349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73"/>
            <p:cNvSpPr/>
            <p:nvPr/>
          </p:nvSpPr>
          <p:spPr>
            <a:xfrm rot="19115001" flipH="1">
              <a:off x="3892550" y="8243888"/>
              <a:ext cx="144463" cy="460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74"/>
            <p:cNvSpPr/>
            <p:nvPr/>
          </p:nvSpPr>
          <p:spPr>
            <a:xfrm rot="2381177" flipH="1">
              <a:off x="4102100" y="8259763"/>
              <a:ext cx="144463" cy="476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CasellaDiTesto 20"/>
          <p:cNvSpPr txBox="1"/>
          <p:nvPr/>
        </p:nvSpPr>
        <p:spPr>
          <a:xfrm>
            <a:off x="1604033" y="3635853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La struttura tecnica di PC</a:t>
            </a:r>
            <a:endParaRPr lang="it-IT" sz="20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15" name="Gruppo 172"/>
          <p:cNvGrpSpPr/>
          <p:nvPr/>
        </p:nvGrpSpPr>
        <p:grpSpPr>
          <a:xfrm>
            <a:off x="475727" y="3645836"/>
            <a:ext cx="432000" cy="468000"/>
            <a:chOff x="3892550" y="7983538"/>
            <a:chExt cx="354013" cy="465137"/>
          </a:xfrm>
          <a:solidFill>
            <a:srgbClr val="00B0F0"/>
          </a:solidFill>
        </p:grpSpPr>
        <p:sp>
          <p:nvSpPr>
            <p:cNvPr id="16" name="Rounded Rectangle 171"/>
            <p:cNvSpPr/>
            <p:nvPr/>
          </p:nvSpPr>
          <p:spPr>
            <a:xfrm>
              <a:off x="3984625" y="8080375"/>
              <a:ext cx="149225" cy="3683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72"/>
            <p:cNvSpPr/>
            <p:nvPr/>
          </p:nvSpPr>
          <p:spPr>
            <a:xfrm>
              <a:off x="3943350" y="7983538"/>
              <a:ext cx="236538" cy="2349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3"/>
            <p:cNvSpPr/>
            <p:nvPr/>
          </p:nvSpPr>
          <p:spPr>
            <a:xfrm rot="19115001" flipH="1">
              <a:off x="3892550" y="8243888"/>
              <a:ext cx="144463" cy="460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74"/>
            <p:cNvSpPr/>
            <p:nvPr/>
          </p:nvSpPr>
          <p:spPr>
            <a:xfrm rot="2381177" flipH="1">
              <a:off x="4102100" y="8259763"/>
              <a:ext cx="144463" cy="476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uppo 172"/>
          <p:cNvGrpSpPr/>
          <p:nvPr/>
        </p:nvGrpSpPr>
        <p:grpSpPr>
          <a:xfrm>
            <a:off x="762764" y="4152316"/>
            <a:ext cx="432000" cy="468000"/>
            <a:chOff x="3892550" y="7983538"/>
            <a:chExt cx="354013" cy="465137"/>
          </a:xfrm>
          <a:solidFill>
            <a:srgbClr val="00B0F0"/>
          </a:solidFill>
        </p:grpSpPr>
        <p:sp>
          <p:nvSpPr>
            <p:cNvPr id="21" name="Rounded Rectangle 171"/>
            <p:cNvSpPr/>
            <p:nvPr/>
          </p:nvSpPr>
          <p:spPr>
            <a:xfrm>
              <a:off x="3984625" y="8080375"/>
              <a:ext cx="149225" cy="3683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172"/>
            <p:cNvSpPr/>
            <p:nvPr/>
          </p:nvSpPr>
          <p:spPr>
            <a:xfrm>
              <a:off x="3943350" y="7983538"/>
              <a:ext cx="236538" cy="2349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173"/>
            <p:cNvSpPr/>
            <p:nvPr/>
          </p:nvSpPr>
          <p:spPr>
            <a:xfrm rot="19115001" flipH="1">
              <a:off x="3892550" y="8243888"/>
              <a:ext cx="144463" cy="460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174"/>
            <p:cNvSpPr/>
            <p:nvPr/>
          </p:nvSpPr>
          <p:spPr>
            <a:xfrm rot="2381177" flipH="1">
              <a:off x="4102100" y="8259763"/>
              <a:ext cx="144463" cy="476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CasellaDiTesto 20"/>
          <p:cNvSpPr txBox="1"/>
          <p:nvPr/>
        </p:nvSpPr>
        <p:spPr>
          <a:xfrm>
            <a:off x="4050897" y="2698127"/>
            <a:ext cx="4788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it-IT" sz="2400" dirty="0" smtClean="0"/>
              <a:t>Elabora i documenti preparatori per gli incontri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it-IT" sz="2400" dirty="0" smtClean="0"/>
              <a:t>Elabora una bozza di Piano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it-IT" sz="2400" dirty="0" smtClean="0"/>
              <a:t>Acquisisce le informazioni provenienti dal percorso ed elabora la proposta finale di Piano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it-IT" sz="2400" dirty="0" smtClean="0"/>
              <a:t>Coordina le attività in fase di preparazione ed emergenza</a:t>
            </a:r>
            <a:endParaRPr lang="it-IT" sz="2400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4233863" y="2644737"/>
            <a:ext cx="0" cy="32400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V="1">
            <a:off x="4267200" y="2644737"/>
            <a:ext cx="0" cy="324008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722312" y="1012469"/>
            <a:ext cx="7772401" cy="101953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IL PERCORSO </a:t>
            </a:r>
            <a:r>
              <a:rPr lang="it-IT" sz="2800" b="1" cap="all" dirty="0" err="1" smtClean="0">
                <a:solidFill>
                  <a:schemeClr val="tx2"/>
                </a:solidFill>
                <a:latin typeface="Calibri" charset="0"/>
                <a:cs typeface="+mj-cs"/>
              </a:rPr>
              <a:t>DI</a:t>
            </a: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 ARENZANO</a:t>
            </a:r>
            <a:endParaRPr lang="en-US" sz="2800" b="1" cap="all" dirty="0">
              <a:solidFill>
                <a:schemeClr val="tx2"/>
              </a:solidFill>
              <a:latin typeface="Calibri" charset="0"/>
              <a:cs typeface="+mj-cs"/>
            </a:endParaRPr>
          </a:p>
        </p:txBody>
      </p:sp>
      <p:sp>
        <p:nvSpPr>
          <p:cNvPr id="30" name="Ovale 29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5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31" name="Connettore 1 30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2734299" y="1585863"/>
            <a:ext cx="62301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Step 1: Il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Gruppo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di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Lavoro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</a:p>
          <a:p>
            <a:pPr algn="r">
              <a:defRPr/>
            </a:pP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misto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e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ruoli</a:t>
            </a:r>
            <a:endParaRPr lang="en-US" sz="3200" b="1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6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72"/>
          <p:cNvGrpSpPr/>
          <p:nvPr/>
        </p:nvGrpSpPr>
        <p:grpSpPr>
          <a:xfrm>
            <a:off x="1054076" y="2821803"/>
            <a:ext cx="432000" cy="468000"/>
            <a:chOff x="3892550" y="7983538"/>
            <a:chExt cx="354013" cy="465137"/>
          </a:xfrm>
          <a:solidFill>
            <a:srgbClr val="FF66FF"/>
          </a:solidFill>
        </p:grpSpPr>
        <p:sp>
          <p:nvSpPr>
            <p:cNvPr id="4" name="Rounded Rectangle 171"/>
            <p:cNvSpPr/>
            <p:nvPr/>
          </p:nvSpPr>
          <p:spPr>
            <a:xfrm>
              <a:off x="3984625" y="8080375"/>
              <a:ext cx="149225" cy="3683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172"/>
            <p:cNvSpPr/>
            <p:nvPr/>
          </p:nvSpPr>
          <p:spPr>
            <a:xfrm>
              <a:off x="3943350" y="7983538"/>
              <a:ext cx="236538" cy="2349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173"/>
            <p:cNvSpPr/>
            <p:nvPr/>
          </p:nvSpPr>
          <p:spPr>
            <a:xfrm rot="19115001" flipH="1">
              <a:off x="3892550" y="8243888"/>
              <a:ext cx="144463" cy="460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174"/>
            <p:cNvSpPr/>
            <p:nvPr/>
          </p:nvSpPr>
          <p:spPr>
            <a:xfrm rot="2381177" flipH="1">
              <a:off x="4102100" y="8259763"/>
              <a:ext cx="144463" cy="476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CasellaDiTesto 14"/>
          <p:cNvSpPr txBox="1"/>
          <p:nvPr/>
        </p:nvSpPr>
        <p:spPr>
          <a:xfrm>
            <a:off x="1587724" y="2814216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Britannic Bold" pitchFamily="34" charset="0"/>
                <a:ea typeface="+mn-ea"/>
              </a:rPr>
              <a:t>Il Sindaco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3" name="Gruppo 172"/>
          <p:cNvGrpSpPr/>
          <p:nvPr/>
        </p:nvGrpSpPr>
        <p:grpSpPr>
          <a:xfrm>
            <a:off x="1036477" y="3643440"/>
            <a:ext cx="432000" cy="468000"/>
            <a:chOff x="3892550" y="7983538"/>
            <a:chExt cx="354013" cy="465137"/>
          </a:xfrm>
          <a:solidFill>
            <a:srgbClr val="FF66FF"/>
          </a:solidFill>
        </p:grpSpPr>
        <p:sp>
          <p:nvSpPr>
            <p:cNvPr id="10" name="Rounded Rectangle 171"/>
            <p:cNvSpPr/>
            <p:nvPr/>
          </p:nvSpPr>
          <p:spPr>
            <a:xfrm>
              <a:off x="3984625" y="8080375"/>
              <a:ext cx="149225" cy="3683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72"/>
            <p:cNvSpPr/>
            <p:nvPr/>
          </p:nvSpPr>
          <p:spPr>
            <a:xfrm>
              <a:off x="3943350" y="7983538"/>
              <a:ext cx="236538" cy="2349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73"/>
            <p:cNvSpPr/>
            <p:nvPr/>
          </p:nvSpPr>
          <p:spPr>
            <a:xfrm rot="19115001" flipH="1">
              <a:off x="3892550" y="8243888"/>
              <a:ext cx="144463" cy="460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74"/>
            <p:cNvSpPr/>
            <p:nvPr/>
          </p:nvSpPr>
          <p:spPr>
            <a:xfrm rot="2381177" flipH="1">
              <a:off x="4102100" y="8259763"/>
              <a:ext cx="144463" cy="476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CasellaDiTesto 20"/>
          <p:cNvSpPr txBox="1"/>
          <p:nvPr/>
        </p:nvSpPr>
        <p:spPr>
          <a:xfrm>
            <a:off x="1604033" y="3635853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Britannic Bold" pitchFamily="34" charset="0"/>
                <a:ea typeface="+mn-ea"/>
              </a:rPr>
              <a:t>La struttura tecnica di PC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9" name="Gruppo 172"/>
          <p:cNvGrpSpPr/>
          <p:nvPr/>
        </p:nvGrpSpPr>
        <p:grpSpPr>
          <a:xfrm>
            <a:off x="475727" y="3645836"/>
            <a:ext cx="432000" cy="468000"/>
            <a:chOff x="3892550" y="7983538"/>
            <a:chExt cx="354013" cy="465137"/>
          </a:xfrm>
          <a:solidFill>
            <a:srgbClr val="00B0F0"/>
          </a:solidFill>
        </p:grpSpPr>
        <p:sp>
          <p:nvSpPr>
            <p:cNvPr id="16" name="Rounded Rectangle 171"/>
            <p:cNvSpPr/>
            <p:nvPr/>
          </p:nvSpPr>
          <p:spPr>
            <a:xfrm>
              <a:off x="3984625" y="8080375"/>
              <a:ext cx="149225" cy="3683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72"/>
            <p:cNvSpPr/>
            <p:nvPr/>
          </p:nvSpPr>
          <p:spPr>
            <a:xfrm>
              <a:off x="3943350" y="7983538"/>
              <a:ext cx="236538" cy="2349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3"/>
            <p:cNvSpPr/>
            <p:nvPr/>
          </p:nvSpPr>
          <p:spPr>
            <a:xfrm rot="19115001" flipH="1">
              <a:off x="3892550" y="8243888"/>
              <a:ext cx="144463" cy="460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74"/>
            <p:cNvSpPr/>
            <p:nvPr/>
          </p:nvSpPr>
          <p:spPr>
            <a:xfrm rot="2381177" flipH="1">
              <a:off x="4102100" y="8259763"/>
              <a:ext cx="144463" cy="476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o 172"/>
          <p:cNvGrpSpPr/>
          <p:nvPr/>
        </p:nvGrpSpPr>
        <p:grpSpPr>
          <a:xfrm>
            <a:off x="762764" y="4152316"/>
            <a:ext cx="432000" cy="468000"/>
            <a:chOff x="3892550" y="7983538"/>
            <a:chExt cx="354013" cy="465137"/>
          </a:xfrm>
          <a:solidFill>
            <a:srgbClr val="00B0F0"/>
          </a:solidFill>
        </p:grpSpPr>
        <p:sp>
          <p:nvSpPr>
            <p:cNvPr id="21" name="Rounded Rectangle 171"/>
            <p:cNvSpPr/>
            <p:nvPr/>
          </p:nvSpPr>
          <p:spPr>
            <a:xfrm>
              <a:off x="3984625" y="8080375"/>
              <a:ext cx="149225" cy="3683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172"/>
            <p:cNvSpPr/>
            <p:nvPr/>
          </p:nvSpPr>
          <p:spPr>
            <a:xfrm>
              <a:off x="3943350" y="7983538"/>
              <a:ext cx="236538" cy="2349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173"/>
            <p:cNvSpPr/>
            <p:nvPr/>
          </p:nvSpPr>
          <p:spPr>
            <a:xfrm rot="19115001" flipH="1">
              <a:off x="3892550" y="8243888"/>
              <a:ext cx="144463" cy="460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174"/>
            <p:cNvSpPr/>
            <p:nvPr/>
          </p:nvSpPr>
          <p:spPr>
            <a:xfrm rot="2381177" flipH="1">
              <a:off x="4102100" y="8259763"/>
              <a:ext cx="144463" cy="476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722312" y="1012469"/>
            <a:ext cx="7772401" cy="101953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IL PERCORSO </a:t>
            </a:r>
            <a:r>
              <a:rPr lang="it-IT" sz="2800" b="1" cap="all" dirty="0" err="1" smtClean="0">
                <a:solidFill>
                  <a:schemeClr val="tx2"/>
                </a:solidFill>
                <a:latin typeface="Calibri" charset="0"/>
                <a:cs typeface="+mj-cs"/>
              </a:rPr>
              <a:t>DI</a:t>
            </a: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 ARENZANO</a:t>
            </a:r>
            <a:endParaRPr lang="en-US" sz="2800" b="1" cap="all" dirty="0">
              <a:solidFill>
                <a:schemeClr val="tx2"/>
              </a:solidFill>
              <a:latin typeface="Calibri" charset="0"/>
              <a:cs typeface="+mj-cs"/>
            </a:endParaRPr>
          </a:p>
        </p:txBody>
      </p:sp>
      <p:sp>
        <p:nvSpPr>
          <p:cNvPr id="30" name="Ovale 29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5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31" name="Connettore 1 30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2734299" y="1585863"/>
            <a:ext cx="62301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Step 1: Il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Gruppo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di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Lavoro</a:t>
            </a:r>
            <a:endParaRPr lang="en-US" sz="3200" b="1" dirty="0" smtClean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</a:endParaRPr>
          </a:p>
          <a:p>
            <a:pPr algn="r">
              <a:defRPr/>
            </a:pP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misto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e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ruoli</a:t>
            </a:r>
            <a:endParaRPr lang="en-US" sz="3200" b="1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33" name="Gruppo 64"/>
          <p:cNvGrpSpPr/>
          <p:nvPr/>
        </p:nvGrpSpPr>
        <p:grpSpPr>
          <a:xfrm>
            <a:off x="101600" y="4944655"/>
            <a:ext cx="1530350" cy="1111249"/>
            <a:chOff x="4644008" y="4843389"/>
            <a:chExt cx="1530350" cy="1111249"/>
          </a:xfrm>
        </p:grpSpPr>
        <p:sp>
          <p:nvSpPr>
            <p:cNvPr id="34" name="Rounded Rectangle 147"/>
            <p:cNvSpPr/>
            <p:nvPr/>
          </p:nvSpPr>
          <p:spPr bwMode="auto">
            <a:xfrm>
              <a:off x="4759896" y="4948163"/>
              <a:ext cx="180975" cy="39528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5" name="Oval 148"/>
            <p:cNvSpPr/>
            <p:nvPr/>
          </p:nvSpPr>
          <p:spPr bwMode="auto">
            <a:xfrm>
              <a:off x="4707509" y="4843389"/>
              <a:ext cx="290511" cy="2524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6" name="Rounded Rectangle 149"/>
            <p:cNvSpPr/>
            <p:nvPr/>
          </p:nvSpPr>
          <p:spPr bwMode="auto">
            <a:xfrm rot="19115001" flipH="1">
              <a:off x="4644008" y="5122788"/>
              <a:ext cx="179386" cy="4921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7" name="Rounded Rectangle 150"/>
            <p:cNvSpPr/>
            <p:nvPr/>
          </p:nvSpPr>
          <p:spPr bwMode="auto">
            <a:xfrm rot="2381177" flipH="1">
              <a:off x="4901183" y="5140252"/>
              <a:ext cx="179386" cy="50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8" name="Rounded Rectangle 151"/>
            <p:cNvSpPr/>
            <p:nvPr/>
          </p:nvSpPr>
          <p:spPr bwMode="auto">
            <a:xfrm>
              <a:off x="5304408" y="4948163"/>
              <a:ext cx="182562" cy="39528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9" name="Oval 152"/>
            <p:cNvSpPr/>
            <p:nvPr/>
          </p:nvSpPr>
          <p:spPr bwMode="auto">
            <a:xfrm>
              <a:off x="5253608" y="4843389"/>
              <a:ext cx="290511" cy="2524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0" name="Rounded Rectangle 153"/>
            <p:cNvSpPr/>
            <p:nvPr/>
          </p:nvSpPr>
          <p:spPr bwMode="auto">
            <a:xfrm rot="19115001" flipH="1">
              <a:off x="5190107" y="5122788"/>
              <a:ext cx="177800" cy="4921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1" name="Rounded Rectangle 154"/>
            <p:cNvSpPr/>
            <p:nvPr/>
          </p:nvSpPr>
          <p:spPr bwMode="auto">
            <a:xfrm rot="2381177" flipH="1">
              <a:off x="5450458" y="5140252"/>
              <a:ext cx="176213" cy="50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2" name="Rounded Rectangle 155"/>
            <p:cNvSpPr/>
            <p:nvPr/>
          </p:nvSpPr>
          <p:spPr bwMode="auto">
            <a:xfrm>
              <a:off x="5850508" y="4948163"/>
              <a:ext cx="185738" cy="39528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3" name="Oval 156"/>
            <p:cNvSpPr/>
            <p:nvPr/>
          </p:nvSpPr>
          <p:spPr bwMode="auto">
            <a:xfrm>
              <a:off x="5801295" y="4843389"/>
              <a:ext cx="292100" cy="252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4" name="Rounded Rectangle 157"/>
            <p:cNvSpPr/>
            <p:nvPr/>
          </p:nvSpPr>
          <p:spPr bwMode="auto">
            <a:xfrm rot="19115001" flipH="1">
              <a:off x="5737796" y="5122788"/>
              <a:ext cx="179388" cy="4921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5" name="Rounded Rectangle 158"/>
            <p:cNvSpPr/>
            <p:nvPr/>
          </p:nvSpPr>
          <p:spPr bwMode="auto">
            <a:xfrm rot="2381177" flipH="1">
              <a:off x="5996558" y="5140252"/>
              <a:ext cx="177800" cy="508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6" name="Rounded Rectangle 159"/>
            <p:cNvSpPr/>
            <p:nvPr/>
          </p:nvSpPr>
          <p:spPr bwMode="auto">
            <a:xfrm>
              <a:off x="4759896" y="5554588"/>
              <a:ext cx="180975" cy="395287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7" name="Oval 160"/>
            <p:cNvSpPr/>
            <p:nvPr/>
          </p:nvSpPr>
          <p:spPr bwMode="auto">
            <a:xfrm>
              <a:off x="4707509" y="5448225"/>
              <a:ext cx="290511" cy="254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8" name="Rounded Rectangle 161"/>
            <p:cNvSpPr/>
            <p:nvPr/>
          </p:nvSpPr>
          <p:spPr bwMode="auto">
            <a:xfrm rot="19115001" flipH="1">
              <a:off x="4644008" y="5727626"/>
              <a:ext cx="179386" cy="50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9" name="Rounded Rectangle 162"/>
            <p:cNvSpPr/>
            <p:nvPr/>
          </p:nvSpPr>
          <p:spPr bwMode="auto">
            <a:xfrm rot="2381177" flipH="1">
              <a:off x="4901183" y="5746677"/>
              <a:ext cx="179386" cy="49211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0" name="Rounded Rectangle 163"/>
            <p:cNvSpPr/>
            <p:nvPr/>
          </p:nvSpPr>
          <p:spPr bwMode="auto">
            <a:xfrm>
              <a:off x="5304408" y="5562525"/>
              <a:ext cx="182562" cy="39211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1" name="Oval 164"/>
            <p:cNvSpPr/>
            <p:nvPr/>
          </p:nvSpPr>
          <p:spPr bwMode="auto">
            <a:xfrm>
              <a:off x="5253608" y="5456163"/>
              <a:ext cx="290511" cy="25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2" name="Rounded Rectangle 165"/>
            <p:cNvSpPr/>
            <p:nvPr/>
          </p:nvSpPr>
          <p:spPr bwMode="auto">
            <a:xfrm rot="19115001" flipH="1">
              <a:off x="5190107" y="5735563"/>
              <a:ext cx="177800" cy="50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3" name="Rounded Rectangle 166"/>
            <p:cNvSpPr/>
            <p:nvPr/>
          </p:nvSpPr>
          <p:spPr bwMode="auto">
            <a:xfrm rot="2381177" flipH="1">
              <a:off x="5450458" y="5751438"/>
              <a:ext cx="176213" cy="523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4" name="Rounded Rectangle 167"/>
            <p:cNvSpPr/>
            <p:nvPr/>
          </p:nvSpPr>
          <p:spPr bwMode="auto">
            <a:xfrm>
              <a:off x="5829870" y="5562525"/>
              <a:ext cx="184151" cy="39211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5" name="Oval 168"/>
            <p:cNvSpPr/>
            <p:nvPr/>
          </p:nvSpPr>
          <p:spPr bwMode="auto">
            <a:xfrm>
              <a:off x="5777483" y="5456163"/>
              <a:ext cx="292100" cy="25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6" name="Rounded Rectangle 169"/>
            <p:cNvSpPr/>
            <p:nvPr/>
          </p:nvSpPr>
          <p:spPr bwMode="auto">
            <a:xfrm rot="19115001" flipH="1">
              <a:off x="5717158" y="5735563"/>
              <a:ext cx="176213" cy="50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7" name="Rounded Rectangle 170"/>
            <p:cNvSpPr/>
            <p:nvPr/>
          </p:nvSpPr>
          <p:spPr bwMode="auto">
            <a:xfrm rot="2381177" flipH="1">
              <a:off x="5974333" y="5751438"/>
              <a:ext cx="179386" cy="523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58" name="CasellaDiTesto 65"/>
          <p:cNvSpPr txBox="1"/>
          <p:nvPr/>
        </p:nvSpPr>
        <p:spPr>
          <a:xfrm>
            <a:off x="1607369" y="5047969"/>
            <a:ext cx="274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Gli uffici dell’ Amministrazione Comunale</a:t>
            </a:r>
            <a:endParaRPr lang="it-IT" sz="20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59" name="CasellaDiTesto 20"/>
          <p:cNvSpPr txBox="1"/>
          <p:nvPr/>
        </p:nvSpPr>
        <p:spPr>
          <a:xfrm>
            <a:off x="4088997" y="2571127"/>
            <a:ext cx="47883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it-IT" sz="2300" dirty="0" smtClean="0"/>
              <a:t>Mettono a disposizione informazioni per la redazione delle proposte di Piano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it-IT" sz="2300" dirty="0" smtClean="0"/>
              <a:t>Condividono procedure per l’aggiornamento del Piano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it-IT" sz="2300" dirty="0" smtClean="0"/>
              <a:t>Condividono procedure operative per la gestione delle emergenze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it-IT" sz="2300" dirty="0" smtClean="0"/>
              <a:t>Partecipano alle attività di gestione secondo le proprie competenze sulla base di funzioni di supporto</a:t>
            </a:r>
            <a:endParaRPr lang="it-IT" sz="2300" dirty="0"/>
          </a:p>
        </p:txBody>
      </p:sp>
      <p:cxnSp>
        <p:nvCxnSpPr>
          <p:cNvPr id="60" name="Connettore 1 59"/>
          <p:cNvCxnSpPr/>
          <p:nvPr/>
        </p:nvCxnSpPr>
        <p:spPr>
          <a:xfrm>
            <a:off x="4259263" y="2644737"/>
            <a:ext cx="0" cy="32400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V="1">
            <a:off x="4292600" y="2644737"/>
            <a:ext cx="0" cy="324008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86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812365" y="2760133"/>
            <a:ext cx="2929466" cy="2946400"/>
          </a:xfrm>
          <a:prstGeom prst="ellips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Definizione</a:t>
            </a:r>
            <a:r>
              <a:rPr lang="en-US" sz="2000" dirty="0" smtClean="0">
                <a:solidFill>
                  <a:schemeClr val="tx1"/>
                </a:solidFill>
              </a:rPr>
              <a:t> di un </a:t>
            </a:r>
            <a:r>
              <a:rPr lang="en-US" sz="2000" dirty="0" err="1" smtClean="0">
                <a:solidFill>
                  <a:schemeClr val="tx1"/>
                </a:solidFill>
              </a:rPr>
              <a:t>programma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medio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termine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formazione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/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sensibilizzazione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per le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scuole</a:t>
            </a:r>
            <a:endParaRPr lang="en-US" dirty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</p:txBody>
      </p:sp>
      <p:grpSp>
        <p:nvGrpSpPr>
          <p:cNvPr id="2" name="Gruppo 30"/>
          <p:cNvGrpSpPr/>
          <p:nvPr/>
        </p:nvGrpSpPr>
        <p:grpSpPr>
          <a:xfrm>
            <a:off x="249768" y="1718733"/>
            <a:ext cx="2929466" cy="3695269"/>
            <a:chOff x="529168" y="1693333"/>
            <a:chExt cx="2929466" cy="3695269"/>
          </a:xfrm>
        </p:grpSpPr>
        <p:sp>
          <p:nvSpPr>
            <p:cNvPr id="4" name="Oval 3"/>
            <p:cNvSpPr/>
            <p:nvPr/>
          </p:nvSpPr>
          <p:spPr>
            <a:xfrm>
              <a:off x="529168" y="1731433"/>
              <a:ext cx="2929466" cy="294640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Condivisione</a:t>
              </a:r>
              <a:r>
                <a:rPr lang="en-US" sz="2000" dirty="0" smtClean="0">
                  <a:solidFill>
                    <a:schemeClr val="tx1"/>
                  </a:solidFill>
                </a:rPr>
                <a:t> con la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comunità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delle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effettive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condizioni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di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rischio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e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valutazione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della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vulnerabilità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livello</a:t>
              </a:r>
              <a:r>
                <a:rPr lang="en-US" sz="2000" dirty="0" smtClean="0">
                  <a:solidFill>
                    <a:schemeClr val="tx1"/>
                  </a:solidFill>
                </a:rPr>
                <a:t> locale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179"/>
            <p:cNvSpPr txBox="1">
              <a:spLocks noChangeArrowheads="1"/>
            </p:cNvSpPr>
            <p:nvPr/>
          </p:nvSpPr>
          <p:spPr bwMode="auto">
            <a:xfrm>
              <a:off x="1497674" y="4865382"/>
              <a:ext cx="10080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 err="1" smtClean="0">
                  <a:solidFill>
                    <a:srgbClr val="C00000"/>
                  </a:solidFill>
                  <a:latin typeface="Britannic Bold" pitchFamily="34" charset="0"/>
                  <a:ea typeface="+mn-ea"/>
                </a:rPr>
                <a:t>Dicembre</a:t>
              </a:r>
              <a:r>
                <a:rPr lang="en-US" sz="1400" dirty="0" smtClean="0">
                  <a:solidFill>
                    <a:srgbClr val="C00000"/>
                  </a:solidFill>
                  <a:latin typeface="Britannic Bold" pitchFamily="34" charset="0"/>
                  <a:ea typeface="+mn-ea"/>
                </a:rPr>
                <a:t> 2016</a:t>
              </a:r>
              <a:endParaRPr lang="en-US" sz="1400" dirty="0">
                <a:solidFill>
                  <a:srgbClr val="C00000"/>
                </a:solidFill>
                <a:latin typeface="Britannic Bold" pitchFamily="34" charset="0"/>
                <a:ea typeface="+mn-ea"/>
              </a:endParaRP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618068" y="1693333"/>
              <a:ext cx="92147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 altLang="ja-JP" sz="6000" dirty="0" smtClean="0">
                  <a:solidFill>
                    <a:srgbClr val="00B050"/>
                  </a:solidFill>
                  <a:latin typeface="Britannic Bold" charset="0"/>
                </a:rPr>
                <a:t>1</a:t>
              </a:r>
              <a:endParaRPr lang="en-US" altLang="ja-JP" sz="6000" dirty="0">
                <a:solidFill>
                  <a:srgbClr val="00B050"/>
                </a:solidFill>
                <a:latin typeface="Britannic Bold" charset="0"/>
                <a:cs typeface="ＭＳ Ｐゴシック" charset="0"/>
              </a:endParaRPr>
            </a:p>
          </p:txBody>
        </p:sp>
      </p:grpSp>
      <p:grpSp>
        <p:nvGrpSpPr>
          <p:cNvPr id="3" name="Gruppo 31"/>
          <p:cNvGrpSpPr/>
          <p:nvPr/>
        </p:nvGrpSpPr>
        <p:grpSpPr>
          <a:xfrm>
            <a:off x="2836335" y="3344333"/>
            <a:ext cx="2929466" cy="2959100"/>
            <a:chOff x="3064935" y="3611033"/>
            <a:chExt cx="2929466" cy="2959100"/>
          </a:xfrm>
        </p:grpSpPr>
        <p:sp>
          <p:nvSpPr>
            <p:cNvPr id="6" name="Oval 5"/>
            <p:cNvSpPr/>
            <p:nvPr/>
          </p:nvSpPr>
          <p:spPr>
            <a:xfrm>
              <a:off x="3064935" y="3623733"/>
              <a:ext cx="2929466" cy="294640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Revisione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condivisa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delle</a:t>
              </a:r>
              <a:r>
                <a:rPr lang="en-US" sz="2000" dirty="0" smtClean="0"/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azioni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che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impattano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sulla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comunità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sz="2000" dirty="0" smtClean="0"/>
                <a:t>in </a:t>
              </a:r>
              <a:r>
                <a:rPr lang="en-US" sz="2000" dirty="0" err="1" smtClean="0"/>
                <a:t>fase</a:t>
              </a:r>
              <a:r>
                <a:rPr lang="en-US" sz="2000" dirty="0" smtClean="0"/>
                <a:t> di </a:t>
              </a:r>
              <a:r>
                <a:rPr lang="en-US" sz="2000" dirty="0" err="1" smtClean="0"/>
                <a:t>allarme</a:t>
              </a:r>
              <a:endParaRPr lang="en-US" sz="2000" dirty="0"/>
            </a:p>
          </p:txBody>
        </p: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3382434" y="3611033"/>
              <a:ext cx="92147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 altLang="ja-JP" sz="6000" dirty="0" smtClean="0">
                  <a:solidFill>
                    <a:srgbClr val="00B050"/>
                  </a:solidFill>
                  <a:latin typeface="Britannic Bold" charset="0"/>
                </a:rPr>
                <a:t>2</a:t>
              </a:r>
              <a:endParaRPr lang="en-US" altLang="ja-JP" sz="6000" dirty="0">
                <a:solidFill>
                  <a:srgbClr val="00B050"/>
                </a:solidFill>
                <a:latin typeface="Britannic Bold" charset="0"/>
                <a:cs typeface="ＭＳ Ｐゴシック" charset="0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722312" y="1012469"/>
            <a:ext cx="7772401" cy="101953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IL PERCORSO </a:t>
            </a:r>
            <a:r>
              <a:rPr lang="it-IT" sz="2800" b="1" cap="all" dirty="0" err="1" smtClean="0">
                <a:solidFill>
                  <a:schemeClr val="tx2"/>
                </a:solidFill>
                <a:latin typeface="Calibri" charset="0"/>
                <a:cs typeface="+mj-cs"/>
              </a:rPr>
              <a:t>DI</a:t>
            </a: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 ARENZANO</a:t>
            </a:r>
            <a:endParaRPr lang="en-US" sz="2800" b="1" cap="all" dirty="0">
              <a:solidFill>
                <a:schemeClr val="tx2"/>
              </a:solidFill>
              <a:latin typeface="Calibri" charset="0"/>
              <a:cs typeface="+mj-cs"/>
            </a:endParaRPr>
          </a:p>
        </p:txBody>
      </p:sp>
      <p:sp>
        <p:nvSpPr>
          <p:cNvPr id="28" name="Ovale 27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5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5863865" y="2971800"/>
            <a:ext cx="9214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altLang="ja-JP" sz="6000" dirty="0" smtClean="0">
                <a:solidFill>
                  <a:srgbClr val="00B050"/>
                </a:solidFill>
                <a:latin typeface="Britannic Bold" charset="0"/>
              </a:rPr>
              <a:t>3</a:t>
            </a:r>
            <a:endParaRPr lang="en-US" altLang="ja-JP" sz="6000" dirty="0">
              <a:solidFill>
                <a:srgbClr val="00B050"/>
              </a:solidFill>
              <a:latin typeface="Britannic Bold" charset="0"/>
              <a:cs typeface="ＭＳ Ｐゴシック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2734299" y="1585863"/>
            <a:ext cx="623018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Step 2: Il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percorso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di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</a:p>
          <a:p>
            <a:pPr algn="r">
              <a:defRPr/>
            </a:pP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revisione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e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condivisione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5" name="Gruppo 62"/>
          <p:cNvGrpSpPr>
            <a:grpSpLocks/>
          </p:cNvGrpSpPr>
          <p:nvPr/>
        </p:nvGrpSpPr>
        <p:grpSpPr bwMode="auto">
          <a:xfrm>
            <a:off x="1428806" y="4412186"/>
            <a:ext cx="606101" cy="513487"/>
            <a:chOff x="3275856" y="2564904"/>
            <a:chExt cx="1296144" cy="1224136"/>
          </a:xfrm>
        </p:grpSpPr>
        <p:sp>
          <p:nvSpPr>
            <p:cNvPr id="36" name="Rettangolo 35"/>
            <p:cNvSpPr/>
            <p:nvPr/>
          </p:nvSpPr>
          <p:spPr>
            <a:xfrm>
              <a:off x="3275856" y="2709641"/>
              <a:ext cx="1296144" cy="1079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3348476" y="2996664"/>
              <a:ext cx="1150904" cy="7212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38" name="Connettore 1 37"/>
            <p:cNvCxnSpPr/>
            <p:nvPr/>
          </p:nvCxnSpPr>
          <p:spPr>
            <a:xfrm>
              <a:off x="3564133" y="3286139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3564133" y="3428423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3564133" y="3573160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3707170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V="1">
              <a:off x="3925029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V="1">
              <a:off x="4140686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ttangolo 43"/>
            <p:cNvSpPr/>
            <p:nvPr/>
          </p:nvSpPr>
          <p:spPr>
            <a:xfrm>
              <a:off x="3491513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3707170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3995447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4211104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31" name="Gruppo 62"/>
          <p:cNvGrpSpPr>
            <a:grpSpLocks/>
          </p:cNvGrpSpPr>
          <p:nvPr/>
        </p:nvGrpSpPr>
        <p:grpSpPr bwMode="auto">
          <a:xfrm>
            <a:off x="7063945" y="5414002"/>
            <a:ext cx="606101" cy="513487"/>
            <a:chOff x="3275856" y="2564904"/>
            <a:chExt cx="1296144" cy="1224136"/>
          </a:xfrm>
        </p:grpSpPr>
        <p:sp>
          <p:nvSpPr>
            <p:cNvPr id="32" name="Rettangolo 31"/>
            <p:cNvSpPr/>
            <p:nvPr/>
          </p:nvSpPr>
          <p:spPr>
            <a:xfrm>
              <a:off x="3275856" y="2709641"/>
              <a:ext cx="1296144" cy="1079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3348476" y="2996664"/>
              <a:ext cx="1150904" cy="7212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35" name="Connettore 1 34"/>
            <p:cNvCxnSpPr/>
            <p:nvPr/>
          </p:nvCxnSpPr>
          <p:spPr>
            <a:xfrm>
              <a:off x="3564133" y="3286139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>
              <a:off x="3564133" y="3428423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/>
          </p:nvCxnSpPr>
          <p:spPr>
            <a:xfrm>
              <a:off x="3564133" y="3573160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flipV="1">
              <a:off x="3707170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 flipV="1">
              <a:off x="3925029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 flipV="1">
              <a:off x="4140686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tangolo 52"/>
            <p:cNvSpPr/>
            <p:nvPr/>
          </p:nvSpPr>
          <p:spPr>
            <a:xfrm>
              <a:off x="3491513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3707170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3995447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4211104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57" name="Gruppo 62"/>
          <p:cNvGrpSpPr>
            <a:grpSpLocks/>
          </p:cNvGrpSpPr>
          <p:nvPr/>
        </p:nvGrpSpPr>
        <p:grpSpPr bwMode="auto">
          <a:xfrm>
            <a:off x="3999106" y="5736989"/>
            <a:ext cx="606101" cy="513487"/>
            <a:chOff x="3275856" y="2564904"/>
            <a:chExt cx="1296144" cy="1224136"/>
          </a:xfrm>
        </p:grpSpPr>
        <p:sp>
          <p:nvSpPr>
            <p:cNvPr id="58" name="Rettangolo 57"/>
            <p:cNvSpPr/>
            <p:nvPr/>
          </p:nvSpPr>
          <p:spPr>
            <a:xfrm>
              <a:off x="3275856" y="2709641"/>
              <a:ext cx="1296144" cy="1079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3348475" y="2966388"/>
              <a:ext cx="1150904" cy="7212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60" name="Connettore 1 59"/>
            <p:cNvCxnSpPr/>
            <p:nvPr/>
          </p:nvCxnSpPr>
          <p:spPr>
            <a:xfrm>
              <a:off x="3564133" y="3286139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>
              <a:off x="3564133" y="3428423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/>
          </p:nvCxnSpPr>
          <p:spPr>
            <a:xfrm>
              <a:off x="3564133" y="3573160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/>
          </p:nvCxnSpPr>
          <p:spPr>
            <a:xfrm flipV="1">
              <a:off x="3707170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/>
          </p:nvCxnSpPr>
          <p:spPr>
            <a:xfrm flipV="1">
              <a:off x="3925029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 flipV="1">
              <a:off x="4140686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ttangolo 65"/>
            <p:cNvSpPr/>
            <p:nvPr/>
          </p:nvSpPr>
          <p:spPr>
            <a:xfrm>
              <a:off x="3491513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3707170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3995447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4211104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70" name="TextBox 179"/>
          <p:cNvSpPr txBox="1">
            <a:spLocks noChangeArrowheads="1"/>
          </p:cNvSpPr>
          <p:nvPr/>
        </p:nvSpPr>
        <p:spPr bwMode="auto">
          <a:xfrm>
            <a:off x="6896407" y="5880788"/>
            <a:ext cx="100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 smtClean="0">
                <a:solidFill>
                  <a:srgbClr val="C00000"/>
                </a:solidFill>
                <a:latin typeface="Britannic Bold" pitchFamily="34" charset="0"/>
                <a:ea typeface="+mn-ea"/>
              </a:rPr>
              <a:t>Marzo</a:t>
            </a:r>
            <a:r>
              <a:rPr lang="en-US" sz="1400" dirty="0" smtClean="0">
                <a:solidFill>
                  <a:srgbClr val="C00000"/>
                </a:solidFill>
                <a:latin typeface="Britannic Bold" pitchFamily="34" charset="0"/>
                <a:ea typeface="+mn-ea"/>
              </a:rPr>
              <a:t> 2017</a:t>
            </a:r>
            <a:endParaRPr lang="en-US" sz="1400" dirty="0">
              <a:solidFill>
                <a:srgbClr val="C00000"/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71" name="TextBox 179"/>
          <p:cNvSpPr txBox="1">
            <a:spLocks noChangeArrowheads="1"/>
          </p:cNvSpPr>
          <p:nvPr/>
        </p:nvSpPr>
        <p:spPr bwMode="auto">
          <a:xfrm>
            <a:off x="3810584" y="6255425"/>
            <a:ext cx="100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 smtClean="0">
                <a:solidFill>
                  <a:srgbClr val="C00000"/>
                </a:solidFill>
                <a:latin typeface="Britannic Bold" pitchFamily="34" charset="0"/>
                <a:ea typeface="+mn-ea"/>
              </a:rPr>
              <a:t>Febbraio</a:t>
            </a:r>
            <a:r>
              <a:rPr lang="en-US" sz="1400" dirty="0" smtClean="0">
                <a:solidFill>
                  <a:srgbClr val="C00000"/>
                </a:solidFill>
                <a:latin typeface="Britannic Bold" pitchFamily="34" charset="0"/>
                <a:ea typeface="+mn-ea"/>
              </a:rPr>
              <a:t> 2017</a:t>
            </a:r>
            <a:endParaRPr lang="en-US" sz="1400" dirty="0">
              <a:solidFill>
                <a:srgbClr val="C00000"/>
              </a:solidFill>
              <a:latin typeface="Britannic Bold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3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0"/>
          <p:cNvGrpSpPr/>
          <p:nvPr/>
        </p:nvGrpSpPr>
        <p:grpSpPr>
          <a:xfrm>
            <a:off x="249768" y="1718733"/>
            <a:ext cx="2929466" cy="3695269"/>
            <a:chOff x="529168" y="1693333"/>
            <a:chExt cx="2929466" cy="3695269"/>
          </a:xfrm>
        </p:grpSpPr>
        <p:sp>
          <p:nvSpPr>
            <p:cNvPr id="4" name="Oval 3"/>
            <p:cNvSpPr/>
            <p:nvPr/>
          </p:nvSpPr>
          <p:spPr>
            <a:xfrm>
              <a:off x="529168" y="1731433"/>
              <a:ext cx="2929466" cy="294640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Condivisione</a:t>
              </a:r>
              <a:r>
                <a:rPr lang="en-US" sz="2000" dirty="0" smtClean="0">
                  <a:solidFill>
                    <a:schemeClr val="tx1"/>
                  </a:solidFill>
                </a:rPr>
                <a:t> con la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comunità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delle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effettive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condizioni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di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rischio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e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valutazione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della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vulnerabilità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livello</a:t>
              </a:r>
              <a:r>
                <a:rPr lang="en-US" sz="2000" dirty="0" smtClean="0">
                  <a:solidFill>
                    <a:schemeClr val="tx1"/>
                  </a:solidFill>
                </a:rPr>
                <a:t> locale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179"/>
            <p:cNvSpPr txBox="1">
              <a:spLocks noChangeArrowheads="1"/>
            </p:cNvSpPr>
            <p:nvPr/>
          </p:nvSpPr>
          <p:spPr bwMode="auto">
            <a:xfrm>
              <a:off x="1497674" y="4865382"/>
              <a:ext cx="10080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 err="1" smtClean="0">
                  <a:solidFill>
                    <a:srgbClr val="C00000"/>
                  </a:solidFill>
                  <a:latin typeface="Britannic Bold" pitchFamily="34" charset="0"/>
                  <a:ea typeface="+mn-ea"/>
                </a:rPr>
                <a:t>Dicembre</a:t>
              </a:r>
              <a:r>
                <a:rPr lang="en-US" sz="1400" dirty="0" smtClean="0">
                  <a:solidFill>
                    <a:srgbClr val="C00000"/>
                  </a:solidFill>
                  <a:latin typeface="Britannic Bold" pitchFamily="34" charset="0"/>
                  <a:ea typeface="+mn-ea"/>
                </a:rPr>
                <a:t> 2016</a:t>
              </a:r>
              <a:endParaRPr lang="en-US" sz="1400" dirty="0">
                <a:solidFill>
                  <a:srgbClr val="C00000"/>
                </a:solidFill>
                <a:latin typeface="Britannic Bold" pitchFamily="34" charset="0"/>
                <a:ea typeface="+mn-ea"/>
              </a:endParaRP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618068" y="1693333"/>
              <a:ext cx="92147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 altLang="ja-JP" sz="6000" dirty="0" smtClean="0">
                  <a:solidFill>
                    <a:srgbClr val="00B050"/>
                  </a:solidFill>
                  <a:latin typeface="Britannic Bold" charset="0"/>
                </a:rPr>
                <a:t>1</a:t>
              </a:r>
              <a:endParaRPr lang="en-US" altLang="ja-JP" sz="6000" dirty="0">
                <a:solidFill>
                  <a:srgbClr val="00B050"/>
                </a:solidFill>
                <a:latin typeface="Britannic Bold" charset="0"/>
                <a:cs typeface="ＭＳ Ｐゴシック" charset="0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722312" y="1012469"/>
            <a:ext cx="7772401" cy="101953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IL PERCORSO </a:t>
            </a:r>
            <a:r>
              <a:rPr lang="it-IT" sz="2800" b="1" cap="all" dirty="0" err="1" smtClean="0">
                <a:solidFill>
                  <a:schemeClr val="tx2"/>
                </a:solidFill>
                <a:latin typeface="Calibri" charset="0"/>
                <a:cs typeface="+mj-cs"/>
              </a:rPr>
              <a:t>DI</a:t>
            </a: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 ARENZANO</a:t>
            </a:r>
            <a:endParaRPr lang="en-US" sz="2800" b="1" cap="all" dirty="0">
              <a:solidFill>
                <a:schemeClr val="tx2"/>
              </a:solidFill>
              <a:latin typeface="Calibri" charset="0"/>
              <a:cs typeface="+mj-cs"/>
            </a:endParaRPr>
          </a:p>
        </p:txBody>
      </p:sp>
      <p:sp>
        <p:nvSpPr>
          <p:cNvPr id="28" name="Ovale 27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5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2734299" y="1585863"/>
            <a:ext cx="623018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Step 2: Il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percorso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di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</a:p>
          <a:p>
            <a:pPr algn="r">
              <a:defRPr/>
            </a:pP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revisione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e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condivisione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</a:endParaRPr>
          </a:p>
        </p:txBody>
      </p:sp>
      <p:grpSp>
        <p:nvGrpSpPr>
          <p:cNvPr id="5" name="Gruppo 62"/>
          <p:cNvGrpSpPr>
            <a:grpSpLocks/>
          </p:cNvGrpSpPr>
          <p:nvPr/>
        </p:nvGrpSpPr>
        <p:grpSpPr bwMode="auto">
          <a:xfrm>
            <a:off x="1428806" y="4412186"/>
            <a:ext cx="606101" cy="513487"/>
            <a:chOff x="3275856" y="2564904"/>
            <a:chExt cx="1296144" cy="1224136"/>
          </a:xfrm>
        </p:grpSpPr>
        <p:sp>
          <p:nvSpPr>
            <p:cNvPr id="36" name="Rettangolo 35"/>
            <p:cNvSpPr/>
            <p:nvPr/>
          </p:nvSpPr>
          <p:spPr>
            <a:xfrm>
              <a:off x="3275856" y="2709641"/>
              <a:ext cx="1296144" cy="1079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3348476" y="2996664"/>
              <a:ext cx="1150904" cy="7212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38" name="Connettore 1 37"/>
            <p:cNvCxnSpPr/>
            <p:nvPr/>
          </p:nvCxnSpPr>
          <p:spPr>
            <a:xfrm>
              <a:off x="3564133" y="3286139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3564133" y="3428423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3564133" y="3573160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3707170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V="1">
              <a:off x="3925029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V="1">
              <a:off x="4140686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ttangolo 43"/>
            <p:cNvSpPr/>
            <p:nvPr/>
          </p:nvSpPr>
          <p:spPr>
            <a:xfrm>
              <a:off x="3491513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3707170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3995447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4211104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2050" name="Picture 2" descr="C:\Users\Fondazione\Documents\Marta\Arenzano\INCONTRO DIVULGATIV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78" y="3021536"/>
            <a:ext cx="4945035" cy="278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13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22312" y="1012469"/>
            <a:ext cx="7772401" cy="101953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IL PERCORSO </a:t>
            </a:r>
            <a:r>
              <a:rPr lang="it-IT" sz="2800" b="1" cap="all" dirty="0" err="1" smtClean="0">
                <a:solidFill>
                  <a:schemeClr val="tx2"/>
                </a:solidFill>
                <a:latin typeface="Calibri" charset="0"/>
                <a:cs typeface="+mj-cs"/>
              </a:rPr>
              <a:t>DI</a:t>
            </a: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 ARENZANO</a:t>
            </a:r>
            <a:endParaRPr lang="en-US" sz="2800" b="1" cap="all" dirty="0">
              <a:solidFill>
                <a:schemeClr val="tx2"/>
              </a:solidFill>
              <a:latin typeface="Calibri" charset="0"/>
              <a:cs typeface="+mj-cs"/>
            </a:endParaRPr>
          </a:p>
        </p:txBody>
      </p:sp>
      <p:sp>
        <p:nvSpPr>
          <p:cNvPr id="28" name="Ovale 27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5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2734299" y="1585863"/>
            <a:ext cx="623018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Step 2: Il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percorso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di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</a:p>
          <a:p>
            <a:pPr algn="r">
              <a:defRPr/>
            </a:pP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revisione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e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condivisione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</a:endParaRPr>
          </a:p>
        </p:txBody>
      </p:sp>
      <p:cxnSp>
        <p:nvCxnSpPr>
          <p:cNvPr id="31" name="Straight Connector 34"/>
          <p:cNvCxnSpPr/>
          <p:nvPr/>
        </p:nvCxnSpPr>
        <p:spPr>
          <a:xfrm>
            <a:off x="5450980" y="3750733"/>
            <a:ext cx="2663825" cy="0"/>
          </a:xfrm>
          <a:prstGeom prst="line">
            <a:avLst/>
          </a:prstGeom>
          <a:ln w="952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6025655" y="3810000"/>
            <a:ext cx="2178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smtClean="0">
                <a:solidFill>
                  <a:srgbClr val="990033"/>
                </a:solidFill>
                <a:latin typeface="Britannic Bold" pitchFamily="34" charset="0"/>
                <a:ea typeface="+mn-ea"/>
              </a:rPr>
              <a:t>POLITICHE </a:t>
            </a:r>
            <a:r>
              <a:rPr lang="it-IT" sz="1400" dirty="0" err="1" smtClean="0">
                <a:solidFill>
                  <a:srgbClr val="990033"/>
                </a:solidFill>
                <a:latin typeface="Britannic Bold" pitchFamily="34" charset="0"/>
                <a:ea typeface="+mn-ea"/>
              </a:rPr>
              <a:t>DI</a:t>
            </a:r>
            <a:r>
              <a:rPr lang="it-IT" sz="1400" dirty="0" smtClean="0">
                <a:solidFill>
                  <a:srgbClr val="990033"/>
                </a:solidFill>
                <a:latin typeface="Britannic Bold" pitchFamily="34" charset="0"/>
                <a:ea typeface="+mn-ea"/>
              </a:rPr>
              <a:t> APERTURA-CHIUSURA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DEGLI ESERCIZI COMMERCIALI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6025655" y="4624864"/>
            <a:ext cx="2178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smtClean="0">
                <a:solidFill>
                  <a:srgbClr val="990033"/>
                </a:solidFill>
                <a:latin typeface="Britannic Bold" pitchFamily="34" charset="0"/>
                <a:ea typeface="+mn-ea"/>
              </a:rPr>
              <a:t>COORDINAMENTO CON IL PIANO </a:t>
            </a:r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DELLE SCUOLE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6038355" y="5234464"/>
            <a:ext cx="2178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smtClean="0">
                <a:solidFill>
                  <a:srgbClr val="990033"/>
                </a:solidFill>
                <a:latin typeface="Britannic Bold" pitchFamily="34" charset="0"/>
                <a:ea typeface="+mn-ea"/>
              </a:rPr>
              <a:t>COORDINAMENTO CON IL PIANO </a:t>
            </a:r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DEL PARCO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</a:endParaRPr>
          </a:p>
        </p:txBody>
      </p:sp>
      <p:grpSp>
        <p:nvGrpSpPr>
          <p:cNvPr id="73" name="Gruppo 31"/>
          <p:cNvGrpSpPr/>
          <p:nvPr/>
        </p:nvGrpSpPr>
        <p:grpSpPr>
          <a:xfrm>
            <a:off x="2836335" y="3344333"/>
            <a:ext cx="2929466" cy="2959100"/>
            <a:chOff x="3064935" y="3611033"/>
            <a:chExt cx="2929466" cy="2959100"/>
          </a:xfrm>
        </p:grpSpPr>
        <p:sp>
          <p:nvSpPr>
            <p:cNvPr id="74" name="Oval 5"/>
            <p:cNvSpPr/>
            <p:nvPr/>
          </p:nvSpPr>
          <p:spPr>
            <a:xfrm>
              <a:off x="3064935" y="3623733"/>
              <a:ext cx="2929466" cy="294640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Revisione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condivisa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delle</a:t>
              </a:r>
              <a:r>
                <a:rPr lang="en-US" sz="2000" dirty="0" smtClean="0"/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azioni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che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impattano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sulla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dirty="0" err="1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comunità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rPr>
                <a:t> </a:t>
              </a:r>
              <a:r>
                <a:rPr lang="en-US" sz="2000" dirty="0" smtClean="0"/>
                <a:t>in </a:t>
              </a:r>
              <a:r>
                <a:rPr lang="en-US" sz="2000" dirty="0" err="1" smtClean="0"/>
                <a:t>fase</a:t>
              </a:r>
              <a:r>
                <a:rPr lang="en-US" sz="2000" dirty="0" smtClean="0"/>
                <a:t> di </a:t>
              </a:r>
              <a:r>
                <a:rPr lang="en-US" sz="2000" dirty="0" err="1" smtClean="0"/>
                <a:t>allarme</a:t>
              </a:r>
              <a:endParaRPr lang="en-US" sz="2000" dirty="0"/>
            </a:p>
          </p:txBody>
        </p:sp>
        <p:sp>
          <p:nvSpPr>
            <p:cNvPr id="75" name="TextBox 12"/>
            <p:cNvSpPr txBox="1">
              <a:spLocks noChangeArrowheads="1"/>
            </p:cNvSpPr>
            <p:nvPr/>
          </p:nvSpPr>
          <p:spPr bwMode="auto">
            <a:xfrm>
              <a:off x="3382434" y="3611033"/>
              <a:ext cx="92147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t-IT" altLang="ja-JP" sz="6000" dirty="0" smtClean="0">
                  <a:solidFill>
                    <a:srgbClr val="00B050"/>
                  </a:solidFill>
                  <a:latin typeface="Britannic Bold" charset="0"/>
                </a:rPr>
                <a:t>2</a:t>
              </a:r>
              <a:endParaRPr lang="en-US" altLang="ja-JP" sz="6000" dirty="0">
                <a:solidFill>
                  <a:srgbClr val="00B050"/>
                </a:solidFill>
                <a:latin typeface="Britannic Bold" charset="0"/>
                <a:cs typeface="ＭＳ Ｐゴシック" charset="0"/>
              </a:endParaRPr>
            </a:p>
          </p:txBody>
        </p:sp>
      </p:grpSp>
      <p:grpSp>
        <p:nvGrpSpPr>
          <p:cNvPr id="76" name="Gruppo 62"/>
          <p:cNvGrpSpPr>
            <a:grpSpLocks/>
          </p:cNvGrpSpPr>
          <p:nvPr/>
        </p:nvGrpSpPr>
        <p:grpSpPr bwMode="auto">
          <a:xfrm>
            <a:off x="3999106" y="5762389"/>
            <a:ext cx="606101" cy="513487"/>
            <a:chOff x="3275856" y="2564904"/>
            <a:chExt cx="1296144" cy="1224136"/>
          </a:xfrm>
        </p:grpSpPr>
        <p:sp>
          <p:nvSpPr>
            <p:cNvPr id="77" name="Rettangolo 76"/>
            <p:cNvSpPr/>
            <p:nvPr/>
          </p:nvSpPr>
          <p:spPr>
            <a:xfrm>
              <a:off x="3275856" y="2709641"/>
              <a:ext cx="1296144" cy="1079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8" name="Rettangolo 77"/>
            <p:cNvSpPr/>
            <p:nvPr/>
          </p:nvSpPr>
          <p:spPr>
            <a:xfrm>
              <a:off x="3348475" y="2966388"/>
              <a:ext cx="1150904" cy="7212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79" name="Connettore 1 78"/>
            <p:cNvCxnSpPr/>
            <p:nvPr/>
          </p:nvCxnSpPr>
          <p:spPr>
            <a:xfrm>
              <a:off x="3564133" y="3286139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/>
          </p:nvCxnSpPr>
          <p:spPr>
            <a:xfrm>
              <a:off x="3564133" y="3428423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>
              <a:off x="3564133" y="3573160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 flipV="1">
              <a:off x="3707170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/>
          </p:nvCxnSpPr>
          <p:spPr>
            <a:xfrm flipV="1">
              <a:off x="3925029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/>
          </p:nvCxnSpPr>
          <p:spPr>
            <a:xfrm flipV="1">
              <a:off x="4140686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ttangolo 84"/>
            <p:cNvSpPr/>
            <p:nvPr/>
          </p:nvSpPr>
          <p:spPr>
            <a:xfrm>
              <a:off x="3491513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6" name="Rettangolo 85"/>
            <p:cNvSpPr/>
            <p:nvPr/>
          </p:nvSpPr>
          <p:spPr>
            <a:xfrm>
              <a:off x="3707170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3995447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4211104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89" name="TextBox 179"/>
          <p:cNvSpPr txBox="1">
            <a:spLocks noChangeArrowheads="1"/>
          </p:cNvSpPr>
          <p:nvPr/>
        </p:nvSpPr>
        <p:spPr bwMode="auto">
          <a:xfrm>
            <a:off x="3810584" y="6242725"/>
            <a:ext cx="100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 smtClean="0">
                <a:solidFill>
                  <a:srgbClr val="C00000"/>
                </a:solidFill>
                <a:latin typeface="Britannic Bold" pitchFamily="34" charset="0"/>
                <a:ea typeface="+mn-ea"/>
              </a:rPr>
              <a:t>Febbraio</a:t>
            </a:r>
            <a:r>
              <a:rPr lang="en-US" sz="1400" dirty="0" smtClean="0">
                <a:solidFill>
                  <a:srgbClr val="C00000"/>
                </a:solidFill>
                <a:latin typeface="Britannic Bold" pitchFamily="34" charset="0"/>
                <a:ea typeface="+mn-ea"/>
              </a:rPr>
              <a:t> 2017</a:t>
            </a:r>
            <a:endParaRPr lang="en-US" sz="1400" dirty="0">
              <a:solidFill>
                <a:srgbClr val="C00000"/>
              </a:solidFill>
              <a:latin typeface="Britannic Bold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3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812365" y="2760133"/>
            <a:ext cx="2929466" cy="2946400"/>
          </a:xfrm>
          <a:prstGeom prst="ellips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Definizione</a:t>
            </a:r>
            <a:r>
              <a:rPr lang="en-US" sz="2000" dirty="0" smtClean="0">
                <a:solidFill>
                  <a:schemeClr val="tx1"/>
                </a:solidFill>
              </a:rPr>
              <a:t> di un </a:t>
            </a:r>
            <a:r>
              <a:rPr lang="en-US" sz="2000" dirty="0" err="1" smtClean="0">
                <a:solidFill>
                  <a:schemeClr val="tx1"/>
                </a:solidFill>
              </a:rPr>
              <a:t>programma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medio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termine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formazione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/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sensibilizzazione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per le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scuole</a:t>
            </a:r>
            <a:endParaRPr lang="en-US" dirty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22312" y="1012469"/>
            <a:ext cx="7772401" cy="101953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IL PERCORSO </a:t>
            </a:r>
            <a:r>
              <a:rPr lang="it-IT" sz="2800" b="1" cap="all" dirty="0" err="1" smtClean="0">
                <a:solidFill>
                  <a:schemeClr val="tx2"/>
                </a:solidFill>
                <a:latin typeface="Calibri" charset="0"/>
                <a:cs typeface="+mj-cs"/>
              </a:rPr>
              <a:t>DI</a:t>
            </a:r>
            <a:r>
              <a:rPr lang="it-IT" sz="2800" b="1" cap="all" dirty="0" smtClean="0">
                <a:solidFill>
                  <a:schemeClr val="tx2"/>
                </a:solidFill>
                <a:latin typeface="Calibri" charset="0"/>
                <a:cs typeface="+mj-cs"/>
              </a:rPr>
              <a:t> ARENZANO</a:t>
            </a:r>
            <a:endParaRPr lang="en-US" sz="2800" b="1" cap="all" dirty="0">
              <a:solidFill>
                <a:schemeClr val="tx2"/>
              </a:solidFill>
              <a:latin typeface="Calibri" charset="0"/>
              <a:cs typeface="+mj-cs"/>
            </a:endParaRPr>
          </a:p>
        </p:txBody>
      </p:sp>
      <p:sp>
        <p:nvSpPr>
          <p:cNvPr id="28" name="Ovale 27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5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812800" y="14732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5863865" y="2971800"/>
            <a:ext cx="9214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altLang="ja-JP" sz="6000" dirty="0" smtClean="0">
                <a:solidFill>
                  <a:srgbClr val="00B050"/>
                </a:solidFill>
                <a:latin typeface="Britannic Bold" charset="0"/>
              </a:rPr>
              <a:t>3</a:t>
            </a:r>
            <a:endParaRPr lang="en-US" altLang="ja-JP" sz="6000" dirty="0">
              <a:solidFill>
                <a:srgbClr val="00B050"/>
              </a:solidFill>
              <a:latin typeface="Britannic Bold" charset="0"/>
              <a:cs typeface="ＭＳ Ｐゴシック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2734299" y="1585863"/>
            <a:ext cx="623018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Step 2: Il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percorso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di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</a:p>
          <a:p>
            <a:pPr algn="r">
              <a:defRPr/>
            </a:pP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revisione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e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condivisione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</a:endParaRPr>
          </a:p>
        </p:txBody>
      </p:sp>
      <p:cxnSp>
        <p:nvCxnSpPr>
          <p:cNvPr id="48" name="Straight Connector 34"/>
          <p:cNvCxnSpPr/>
          <p:nvPr/>
        </p:nvCxnSpPr>
        <p:spPr>
          <a:xfrm>
            <a:off x="3257055" y="3153482"/>
            <a:ext cx="2663825" cy="0"/>
          </a:xfrm>
          <a:prstGeom prst="line">
            <a:avLst/>
          </a:prstGeom>
          <a:ln w="952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577730" y="3212749"/>
            <a:ext cx="2178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srgbClr val="990033"/>
                </a:solidFill>
                <a:latin typeface="Britannic Bold" pitchFamily="34" charset="0"/>
                <a:ea typeface="+mn-ea"/>
              </a:rPr>
              <a:t>SISTEMATIZZAZIONE DELLE ATTIVITA’ EDUCATIVE CON LE SCUOLE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Britannic Bold" pitchFamily="34" charset="0"/>
              <a:ea typeface="+mn-ea"/>
            </a:endParaRPr>
          </a:p>
        </p:txBody>
      </p:sp>
      <p:pic>
        <p:nvPicPr>
          <p:cNvPr id="11" name="Immagine 10" descr="dissesto-par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4177963"/>
            <a:ext cx="4657845" cy="2255095"/>
          </a:xfrm>
          <a:prstGeom prst="rect">
            <a:avLst/>
          </a:prstGeom>
        </p:spPr>
      </p:pic>
      <p:pic>
        <p:nvPicPr>
          <p:cNvPr id="10" name="Immagine 9" descr="12795_135_PRBEI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7067" y="3898563"/>
            <a:ext cx="1249988" cy="937491"/>
          </a:xfrm>
          <a:prstGeom prst="rect">
            <a:avLst/>
          </a:prstGeom>
        </p:spPr>
      </p:pic>
      <p:grpSp>
        <p:nvGrpSpPr>
          <p:cNvPr id="12" name="Gruppo 62"/>
          <p:cNvGrpSpPr>
            <a:grpSpLocks/>
          </p:cNvGrpSpPr>
          <p:nvPr/>
        </p:nvGrpSpPr>
        <p:grpSpPr bwMode="auto">
          <a:xfrm>
            <a:off x="7063945" y="5262734"/>
            <a:ext cx="606101" cy="513487"/>
            <a:chOff x="3275856" y="2564904"/>
            <a:chExt cx="1296144" cy="1224136"/>
          </a:xfrm>
        </p:grpSpPr>
        <p:sp>
          <p:nvSpPr>
            <p:cNvPr id="13" name="Rettangolo 12"/>
            <p:cNvSpPr/>
            <p:nvPr/>
          </p:nvSpPr>
          <p:spPr>
            <a:xfrm>
              <a:off x="3275856" y="2709641"/>
              <a:ext cx="1296144" cy="1079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348476" y="2996664"/>
              <a:ext cx="1150904" cy="7212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3564133" y="3286139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3564133" y="3428423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3564133" y="3573160"/>
              <a:ext cx="719590" cy="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flipV="1">
              <a:off x="3707170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flipV="1">
              <a:off x="3925029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flipV="1">
              <a:off x="4140686" y="3141401"/>
              <a:ext cx="0" cy="502903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tangolo 20"/>
            <p:cNvSpPr/>
            <p:nvPr/>
          </p:nvSpPr>
          <p:spPr>
            <a:xfrm>
              <a:off x="3491513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3707170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995447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211104" y="2564904"/>
              <a:ext cx="145238" cy="287021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25" name="TextBox 179"/>
          <p:cNvSpPr txBox="1">
            <a:spLocks noChangeArrowheads="1"/>
          </p:cNvSpPr>
          <p:nvPr/>
        </p:nvSpPr>
        <p:spPr bwMode="auto">
          <a:xfrm>
            <a:off x="6896407" y="5729520"/>
            <a:ext cx="100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 smtClean="0">
                <a:solidFill>
                  <a:srgbClr val="C00000"/>
                </a:solidFill>
                <a:latin typeface="Britannic Bold" pitchFamily="34" charset="0"/>
                <a:ea typeface="+mn-ea"/>
              </a:rPr>
              <a:t>Marzo</a:t>
            </a:r>
            <a:r>
              <a:rPr lang="en-US" sz="1400" dirty="0" smtClean="0">
                <a:solidFill>
                  <a:srgbClr val="C00000"/>
                </a:solidFill>
                <a:latin typeface="Britannic Bold" pitchFamily="34" charset="0"/>
                <a:ea typeface="+mn-ea"/>
              </a:rPr>
              <a:t> 2017</a:t>
            </a:r>
            <a:endParaRPr lang="en-US" sz="1400" dirty="0">
              <a:solidFill>
                <a:srgbClr val="C00000"/>
              </a:solidFill>
              <a:latin typeface="Britannic Bold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3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8421688" cy="1019532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VERSO UN MODELLO NAZIONALE</a:t>
            </a:r>
            <a:endParaRPr lang="en-US" sz="2800" cap="none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6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12800" y="14859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0" y="16830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70C0"/>
                </a:solidFill>
                <a:latin typeface="Britannic Bold" pitchFamily="34" charset="0"/>
                <a:ea typeface="+mn-ea"/>
              </a:rPr>
              <a:t>PER </a:t>
            </a:r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Britannic Bold" pitchFamily="34" charset="0"/>
                <a:ea typeface="+mn-ea"/>
              </a:rPr>
              <a:t>REPLICARE</a:t>
            </a:r>
            <a:r>
              <a:rPr lang="en-US" sz="2800" dirty="0">
                <a:solidFill>
                  <a:srgbClr val="0070C0"/>
                </a:solidFill>
                <a:latin typeface="Britannic Bold" pitchFamily="34" charset="0"/>
                <a:ea typeface="+mn-ea"/>
              </a:rPr>
              <a:t> L’</a:t>
            </a:r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Britannic Bold" pitchFamily="34" charset="0"/>
                <a:ea typeface="+mn-ea"/>
              </a:rPr>
              <a:t>ESPERIENZA </a:t>
            </a:r>
            <a:r>
              <a:rPr lang="en-US" sz="2800" dirty="0" smtClean="0">
                <a:solidFill>
                  <a:srgbClr val="0070C0"/>
                </a:solidFill>
                <a:latin typeface="Britannic Bold" pitchFamily="34" charset="0"/>
                <a:ea typeface="+mn-ea"/>
              </a:rPr>
              <a:t>SERVE </a:t>
            </a:r>
            <a:r>
              <a:rPr lang="en-US" sz="2800" dirty="0">
                <a:solidFill>
                  <a:srgbClr val="0070C0"/>
                </a:solidFill>
                <a:latin typeface="Britannic Bold" pitchFamily="34" charset="0"/>
                <a:ea typeface="+mn-ea"/>
              </a:rPr>
              <a:t>UN</a:t>
            </a: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0" y="23019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MODELLO SOSTENIBILE</a:t>
            </a:r>
            <a:endParaRPr lang="en-US" sz="6000" dirty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3" name="Gruppo 62"/>
          <p:cNvGrpSpPr>
            <a:grpSpLocks/>
          </p:cNvGrpSpPr>
          <p:nvPr/>
        </p:nvGrpSpPr>
        <p:grpSpPr bwMode="auto">
          <a:xfrm>
            <a:off x="3348038" y="3241675"/>
            <a:ext cx="2519362" cy="2519363"/>
            <a:chOff x="3275856" y="3140968"/>
            <a:chExt cx="2520280" cy="2520000"/>
          </a:xfrm>
        </p:grpSpPr>
        <p:sp>
          <p:nvSpPr>
            <p:cNvPr id="34" name="Ovale 33"/>
            <p:cNvSpPr/>
            <p:nvPr/>
          </p:nvSpPr>
          <p:spPr>
            <a:xfrm>
              <a:off x="3275856" y="3140968"/>
              <a:ext cx="2520280" cy="252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pSp>
          <p:nvGrpSpPr>
            <p:cNvPr id="35" name="Gruppo 37"/>
            <p:cNvGrpSpPr>
              <a:grpSpLocks/>
            </p:cNvGrpSpPr>
            <p:nvPr/>
          </p:nvGrpSpPr>
          <p:grpSpPr bwMode="auto">
            <a:xfrm>
              <a:off x="3707904" y="3789040"/>
              <a:ext cx="1584176" cy="1224136"/>
              <a:chOff x="3779912" y="3645024"/>
              <a:chExt cx="1584176" cy="1224136"/>
            </a:xfrm>
          </p:grpSpPr>
          <p:sp>
            <p:nvSpPr>
              <p:cNvPr id="36" name="Rettangolo 35"/>
              <p:cNvSpPr/>
              <p:nvPr/>
            </p:nvSpPr>
            <p:spPr>
              <a:xfrm>
                <a:off x="3851284" y="4148181"/>
                <a:ext cx="1441975" cy="720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7" name="Rettangolo 36"/>
              <p:cNvSpPr/>
              <p:nvPr/>
            </p:nvSpPr>
            <p:spPr>
              <a:xfrm>
                <a:off x="3779821" y="3789315"/>
                <a:ext cx="1584902" cy="287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>
              <a:xfrm rot="5400000">
                <a:off x="4068073" y="4004468"/>
                <a:ext cx="288998" cy="1445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39" name="Rettangolo 38"/>
              <p:cNvSpPr/>
              <p:nvPr/>
            </p:nvSpPr>
            <p:spPr>
              <a:xfrm rot="5400000">
                <a:off x="4716009" y="4004468"/>
                <a:ext cx="288998" cy="1445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40" name="Trapezio 39"/>
              <p:cNvSpPr/>
              <p:nvPr/>
            </p:nvSpPr>
            <p:spPr>
              <a:xfrm>
                <a:off x="4067263" y="3644816"/>
                <a:ext cx="936966" cy="144499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cxnSp>
            <p:nvCxnSpPr>
              <p:cNvPr id="41" name="Connettore 1 40"/>
              <p:cNvCxnSpPr/>
              <p:nvPr/>
            </p:nvCxnSpPr>
            <p:spPr>
              <a:xfrm>
                <a:off x="4284830" y="3716272"/>
                <a:ext cx="503420" cy="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uppo 164"/>
          <p:cNvGrpSpPr>
            <a:grpSpLocks/>
          </p:cNvGrpSpPr>
          <p:nvPr/>
        </p:nvGrpSpPr>
        <p:grpSpPr bwMode="auto">
          <a:xfrm>
            <a:off x="2915940" y="3651404"/>
            <a:ext cx="215900" cy="720725"/>
            <a:chOff x="5113538" y="1886915"/>
            <a:chExt cx="292642" cy="1075510"/>
          </a:xfrm>
          <a:solidFill>
            <a:srgbClr val="0070C0"/>
          </a:solidFill>
        </p:grpSpPr>
        <p:sp>
          <p:nvSpPr>
            <p:cNvPr id="43" name="Rettangolo 42"/>
            <p:cNvSpPr/>
            <p:nvPr/>
          </p:nvSpPr>
          <p:spPr>
            <a:xfrm>
              <a:off x="5221127" y="2133287"/>
              <a:ext cx="71008" cy="57565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4" name="Corda 43"/>
            <p:cNvSpPr/>
            <p:nvPr/>
          </p:nvSpPr>
          <p:spPr>
            <a:xfrm rot="17461916">
              <a:off x="5117504" y="1887253"/>
              <a:ext cx="289014" cy="288338"/>
            </a:xfrm>
            <a:prstGeom prst="chord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5" name="Corda 44"/>
            <p:cNvSpPr/>
            <p:nvPr/>
          </p:nvSpPr>
          <p:spPr>
            <a:xfrm rot="6937506">
              <a:off x="5113200" y="2673749"/>
              <a:ext cx="289014" cy="288338"/>
            </a:xfrm>
            <a:prstGeom prst="chord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5221127" y="2780015"/>
              <a:ext cx="71008" cy="14450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5221127" y="1917712"/>
              <a:ext cx="71008" cy="1421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cxnSp>
        <p:nvCxnSpPr>
          <p:cNvPr id="48" name="Straight Connector 34"/>
          <p:cNvCxnSpPr/>
          <p:nvPr/>
        </p:nvCxnSpPr>
        <p:spPr>
          <a:xfrm>
            <a:off x="468313" y="4443413"/>
            <a:ext cx="2663825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uppo 63"/>
          <p:cNvGrpSpPr>
            <a:grpSpLocks/>
          </p:cNvGrpSpPr>
          <p:nvPr/>
        </p:nvGrpSpPr>
        <p:grpSpPr bwMode="auto">
          <a:xfrm>
            <a:off x="6011863" y="3703638"/>
            <a:ext cx="431800" cy="630237"/>
            <a:chOff x="6012160" y="3068960"/>
            <a:chExt cx="432048" cy="630069"/>
          </a:xfrm>
        </p:grpSpPr>
        <p:sp>
          <p:nvSpPr>
            <p:cNvPr id="50" name="Rettangolo 49"/>
            <p:cNvSpPr/>
            <p:nvPr/>
          </p:nvSpPr>
          <p:spPr>
            <a:xfrm>
              <a:off x="6012160" y="3122921"/>
              <a:ext cx="432048" cy="57610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1" name="Triangolo isoscele 50"/>
            <p:cNvSpPr/>
            <p:nvPr/>
          </p:nvSpPr>
          <p:spPr>
            <a:xfrm rot="10800000">
              <a:off x="6012160" y="3068960"/>
              <a:ext cx="287502" cy="28726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2" name="Triangolo isoscele 51"/>
            <p:cNvSpPr/>
            <p:nvPr/>
          </p:nvSpPr>
          <p:spPr>
            <a:xfrm>
              <a:off x="6012160" y="3140378"/>
              <a:ext cx="216024" cy="215842"/>
            </a:xfrm>
            <a:prstGeom prst="triangle">
              <a:avLst>
                <a:gd name="adj" fmla="val 100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53" name="TextBox 33"/>
          <p:cNvSpPr txBox="1">
            <a:spLocks noChangeArrowheads="1"/>
          </p:cNvSpPr>
          <p:nvPr/>
        </p:nvSpPr>
        <p:spPr bwMode="auto">
          <a:xfrm>
            <a:off x="6444208" y="4462140"/>
            <a:ext cx="22428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 smtClean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ATTIVITA’ </a:t>
            </a:r>
            <a:r>
              <a:rPr lang="en-US" sz="1400" dirty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MODULARI E INTERATTIVE</a:t>
            </a:r>
          </a:p>
          <a:p>
            <a:pPr algn="r"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PER COSTRUIRE IL PERCORSO STEP BY STEP</a:t>
            </a:r>
          </a:p>
        </p:txBody>
      </p:sp>
      <p:sp>
        <p:nvSpPr>
          <p:cNvPr id="54" name="CasellaDiTesto 61"/>
          <p:cNvSpPr txBox="1">
            <a:spLocks noChangeArrowheads="1"/>
          </p:cNvSpPr>
          <p:nvPr/>
        </p:nvSpPr>
        <p:spPr bwMode="auto">
          <a:xfrm>
            <a:off x="25400" y="5188024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Britannic Bold" pitchFamily="34" charset="0"/>
              </a:rPr>
              <a:t>TOOLKIT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</a:p>
          <a:p>
            <a:pPr algn="ctr"/>
            <a:r>
              <a:rPr lang="it-IT" sz="2800" dirty="0" smtClean="0">
                <a:solidFill>
                  <a:srgbClr val="002060"/>
                </a:solidFill>
                <a:latin typeface="Britannic Bold" pitchFamily="34" charset="0"/>
              </a:rPr>
              <a:t>PER </a:t>
            </a:r>
            <a:r>
              <a:rPr lang="it-IT" sz="2800" dirty="0">
                <a:solidFill>
                  <a:srgbClr val="002060"/>
                </a:solidFill>
                <a:latin typeface="Britannic Bold" pitchFamily="34" charset="0"/>
              </a:rPr>
              <a:t>COSTRUIRE PIANI </a:t>
            </a:r>
            <a:r>
              <a:rPr lang="it-IT" sz="2800" dirty="0" err="1">
                <a:solidFill>
                  <a:srgbClr val="002060"/>
                </a:solidFill>
                <a:latin typeface="Britannic Bold" pitchFamily="34" charset="0"/>
              </a:rPr>
              <a:t>DI</a:t>
            </a:r>
            <a:r>
              <a:rPr lang="it-IT" sz="2800" dirty="0">
                <a:solidFill>
                  <a:srgbClr val="002060"/>
                </a:solidFill>
                <a:latin typeface="Britannic Bold" pitchFamily="34" charset="0"/>
              </a:rPr>
              <a:t> EMERGENZA PARTECIPATI</a:t>
            </a:r>
          </a:p>
        </p:txBody>
      </p:sp>
      <p:cxnSp>
        <p:nvCxnSpPr>
          <p:cNvPr id="55" name="Straight Connector 34"/>
          <p:cNvCxnSpPr/>
          <p:nvPr/>
        </p:nvCxnSpPr>
        <p:spPr>
          <a:xfrm>
            <a:off x="5980113" y="4443413"/>
            <a:ext cx="2663825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33"/>
          <p:cNvSpPr txBox="1">
            <a:spLocks noChangeArrowheads="1"/>
          </p:cNvSpPr>
          <p:nvPr/>
        </p:nvSpPr>
        <p:spPr bwMode="auto">
          <a:xfrm>
            <a:off x="380777" y="4444717"/>
            <a:ext cx="224281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STRUMENTI PRATICI, </a:t>
            </a:r>
          </a:p>
          <a:p>
            <a:pPr>
              <a:defRPr/>
            </a:pPr>
            <a:r>
              <a:rPr lang="en-US" sz="1400" dirty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SEMPLICI DA UTILIZZARE</a:t>
            </a:r>
          </a:p>
          <a:p>
            <a:pPr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REALIZZATI A PARTIRE DALL’ESPERIENZA CONCRETA</a:t>
            </a:r>
          </a:p>
        </p:txBody>
      </p:sp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62"/>
          <p:cNvGrpSpPr>
            <a:grpSpLocks/>
          </p:cNvGrpSpPr>
          <p:nvPr/>
        </p:nvGrpSpPr>
        <p:grpSpPr bwMode="auto">
          <a:xfrm>
            <a:off x="681038" y="1831975"/>
            <a:ext cx="1770062" cy="1770063"/>
            <a:chOff x="3275856" y="3140968"/>
            <a:chExt cx="2520280" cy="2520000"/>
          </a:xfrm>
        </p:grpSpPr>
        <p:sp>
          <p:nvSpPr>
            <p:cNvPr id="34" name="Ovale 33"/>
            <p:cNvSpPr/>
            <p:nvPr/>
          </p:nvSpPr>
          <p:spPr>
            <a:xfrm>
              <a:off x="3275856" y="3140968"/>
              <a:ext cx="2520280" cy="252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41" name="Connettore 1 40"/>
            <p:cNvCxnSpPr/>
            <p:nvPr/>
          </p:nvCxnSpPr>
          <p:spPr bwMode="auto">
            <a:xfrm>
              <a:off x="4212823" y="3860289"/>
              <a:ext cx="503421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33"/>
          <p:cNvSpPr txBox="1">
            <a:spLocks noChangeArrowheads="1"/>
          </p:cNvSpPr>
          <p:nvPr/>
        </p:nvSpPr>
        <p:spPr bwMode="auto">
          <a:xfrm>
            <a:off x="2625944" y="2228940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QUILIANO</a:t>
            </a:r>
          </a:p>
          <a:p>
            <a:pPr>
              <a:defRPr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ARENZANO</a:t>
            </a:r>
          </a:p>
          <a:p>
            <a:pPr>
              <a:defRPr/>
            </a:pPr>
            <a:endParaRPr lang="en-US" sz="400" dirty="0" smtClean="0">
              <a:ln>
                <a:solidFill>
                  <a:srgbClr val="A50021"/>
                </a:solidFill>
              </a:ln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54" name="CasellaDiTesto 61"/>
          <p:cNvSpPr txBox="1">
            <a:spLocks noChangeArrowheads="1"/>
          </p:cNvSpPr>
          <p:nvPr/>
        </p:nvSpPr>
        <p:spPr bwMode="auto">
          <a:xfrm>
            <a:off x="25400" y="546742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Britannic Bold" pitchFamily="34" charset="0"/>
              </a:rPr>
              <a:t>TOOLKIT</a:t>
            </a:r>
            <a:r>
              <a:rPr lang="it-IT" sz="2800" dirty="0">
                <a:solidFill>
                  <a:srgbClr val="002060"/>
                </a:solidFill>
                <a:latin typeface="Britannic Bold" pitchFamily="34" charset="0"/>
              </a:rPr>
              <a:t> </a:t>
            </a:r>
            <a:endParaRPr lang="it-IT" sz="2800" dirty="0" smtClean="0">
              <a:solidFill>
                <a:srgbClr val="002060"/>
              </a:solidFill>
              <a:latin typeface="Britannic Bold" pitchFamily="34" charset="0"/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  <a:latin typeface="Britannic Bold" pitchFamily="34" charset="0"/>
              </a:rPr>
              <a:t>PER </a:t>
            </a:r>
            <a:r>
              <a:rPr lang="it-IT" sz="2800" dirty="0">
                <a:solidFill>
                  <a:srgbClr val="002060"/>
                </a:solidFill>
                <a:latin typeface="Britannic Bold" pitchFamily="34" charset="0"/>
              </a:rPr>
              <a:t>COSTRUIRE PIANI </a:t>
            </a:r>
            <a:r>
              <a:rPr lang="it-IT" sz="2800" dirty="0" err="1">
                <a:solidFill>
                  <a:srgbClr val="002060"/>
                </a:solidFill>
                <a:latin typeface="Britannic Bold" pitchFamily="34" charset="0"/>
              </a:rPr>
              <a:t>DI</a:t>
            </a:r>
            <a:r>
              <a:rPr lang="it-IT" sz="2800" dirty="0">
                <a:solidFill>
                  <a:srgbClr val="002060"/>
                </a:solidFill>
                <a:latin typeface="Britannic Bold" pitchFamily="34" charset="0"/>
              </a:rPr>
              <a:t> EMERGENZA PARTECIPATI</a:t>
            </a:r>
          </a:p>
        </p:txBody>
      </p:sp>
      <p:cxnSp>
        <p:nvCxnSpPr>
          <p:cNvPr id="55" name="Straight Connector 34"/>
          <p:cNvCxnSpPr/>
          <p:nvPr/>
        </p:nvCxnSpPr>
        <p:spPr>
          <a:xfrm>
            <a:off x="2710955" y="2144644"/>
            <a:ext cx="3893045" cy="0"/>
          </a:xfrm>
          <a:prstGeom prst="line">
            <a:avLst/>
          </a:prstGeom>
          <a:ln w="952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uppo 62"/>
          <p:cNvGrpSpPr>
            <a:grpSpLocks/>
          </p:cNvGrpSpPr>
          <p:nvPr/>
        </p:nvGrpSpPr>
        <p:grpSpPr bwMode="auto">
          <a:xfrm>
            <a:off x="681038" y="3744719"/>
            <a:ext cx="1770062" cy="1770063"/>
            <a:chOff x="3275856" y="3140968"/>
            <a:chExt cx="2520280" cy="2520000"/>
          </a:xfrm>
        </p:grpSpPr>
        <p:sp>
          <p:nvSpPr>
            <p:cNvPr id="35" name="Ovale 34"/>
            <p:cNvSpPr/>
            <p:nvPr/>
          </p:nvSpPr>
          <p:spPr>
            <a:xfrm>
              <a:off x="3275856" y="3140968"/>
              <a:ext cx="2520280" cy="252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pSp>
          <p:nvGrpSpPr>
            <p:cNvPr id="42" name="Gruppo 37"/>
            <p:cNvGrpSpPr>
              <a:grpSpLocks/>
            </p:cNvGrpSpPr>
            <p:nvPr/>
          </p:nvGrpSpPr>
          <p:grpSpPr bwMode="auto">
            <a:xfrm>
              <a:off x="3707904" y="3789040"/>
              <a:ext cx="1584176" cy="1224136"/>
              <a:chOff x="3779912" y="3645024"/>
              <a:chExt cx="1584176" cy="1224136"/>
            </a:xfrm>
          </p:grpSpPr>
          <p:sp>
            <p:nvSpPr>
              <p:cNvPr id="49" name="Rettangolo 48"/>
              <p:cNvSpPr/>
              <p:nvPr/>
            </p:nvSpPr>
            <p:spPr>
              <a:xfrm>
                <a:off x="3851284" y="4148181"/>
                <a:ext cx="1441975" cy="720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57" name="Rettangolo 56"/>
              <p:cNvSpPr/>
              <p:nvPr/>
            </p:nvSpPr>
            <p:spPr>
              <a:xfrm>
                <a:off x="3779821" y="3789315"/>
                <a:ext cx="1584902" cy="287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58" name="Rettangolo 57"/>
              <p:cNvSpPr/>
              <p:nvPr/>
            </p:nvSpPr>
            <p:spPr>
              <a:xfrm rot="5400000">
                <a:off x="4068073" y="4004468"/>
                <a:ext cx="288998" cy="1445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59" name="Rettangolo 58"/>
              <p:cNvSpPr/>
              <p:nvPr/>
            </p:nvSpPr>
            <p:spPr>
              <a:xfrm rot="5400000">
                <a:off x="4716009" y="4004468"/>
                <a:ext cx="288998" cy="1445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60" name="Trapezio 59"/>
              <p:cNvSpPr/>
              <p:nvPr/>
            </p:nvSpPr>
            <p:spPr>
              <a:xfrm>
                <a:off x="4067263" y="3644816"/>
                <a:ext cx="936966" cy="144499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cxnSp>
            <p:nvCxnSpPr>
              <p:cNvPr id="61" name="Connettore 1 60"/>
              <p:cNvCxnSpPr/>
              <p:nvPr/>
            </p:nvCxnSpPr>
            <p:spPr>
              <a:xfrm>
                <a:off x="4284830" y="3716272"/>
                <a:ext cx="503420" cy="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2" name="Picture 7" descr="11949858391332901534government_icon_-_symbo_01.svg.thumb.png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9" y="2089906"/>
            <a:ext cx="1129283" cy="1084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ruppo 164"/>
          <p:cNvGrpSpPr>
            <a:grpSpLocks/>
          </p:cNvGrpSpPr>
          <p:nvPr/>
        </p:nvGrpSpPr>
        <p:grpSpPr bwMode="auto">
          <a:xfrm flipH="1">
            <a:off x="6466816" y="3382401"/>
            <a:ext cx="114588" cy="454386"/>
            <a:chOff x="5113538" y="1886915"/>
            <a:chExt cx="292642" cy="1075510"/>
          </a:xfrm>
          <a:solidFill>
            <a:srgbClr val="0070C0"/>
          </a:solidFill>
        </p:grpSpPr>
        <p:sp>
          <p:nvSpPr>
            <p:cNvPr id="64" name="Rettangolo 63"/>
            <p:cNvSpPr/>
            <p:nvPr/>
          </p:nvSpPr>
          <p:spPr>
            <a:xfrm>
              <a:off x="5221127" y="2133287"/>
              <a:ext cx="71008" cy="57565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5" name="Corda 64"/>
            <p:cNvSpPr/>
            <p:nvPr/>
          </p:nvSpPr>
          <p:spPr>
            <a:xfrm rot="17461916">
              <a:off x="5117504" y="1887253"/>
              <a:ext cx="289014" cy="288338"/>
            </a:xfrm>
            <a:prstGeom prst="chord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6" name="Corda 65"/>
            <p:cNvSpPr/>
            <p:nvPr/>
          </p:nvSpPr>
          <p:spPr>
            <a:xfrm rot="6937506">
              <a:off x="5113200" y="2673749"/>
              <a:ext cx="289014" cy="288338"/>
            </a:xfrm>
            <a:prstGeom prst="chord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5221127" y="2780015"/>
              <a:ext cx="71008" cy="14450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5221127" y="1917712"/>
              <a:ext cx="71008" cy="1421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69" name="Gruppo 63"/>
          <p:cNvGrpSpPr>
            <a:grpSpLocks/>
          </p:cNvGrpSpPr>
          <p:nvPr/>
        </p:nvGrpSpPr>
        <p:grpSpPr bwMode="auto">
          <a:xfrm flipH="1">
            <a:off x="6112618" y="3420507"/>
            <a:ext cx="229176" cy="397337"/>
            <a:chOff x="6012160" y="3068960"/>
            <a:chExt cx="432048" cy="630069"/>
          </a:xfrm>
        </p:grpSpPr>
        <p:sp>
          <p:nvSpPr>
            <p:cNvPr id="70" name="Rettangolo 69"/>
            <p:cNvSpPr/>
            <p:nvPr/>
          </p:nvSpPr>
          <p:spPr>
            <a:xfrm>
              <a:off x="6012160" y="3122921"/>
              <a:ext cx="432048" cy="57610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1" name="Triangolo isoscele 70"/>
            <p:cNvSpPr/>
            <p:nvPr/>
          </p:nvSpPr>
          <p:spPr>
            <a:xfrm rot="10800000">
              <a:off x="6012160" y="3068960"/>
              <a:ext cx="287502" cy="28726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2" name="Triangolo isoscele 71"/>
            <p:cNvSpPr/>
            <p:nvPr/>
          </p:nvSpPr>
          <p:spPr>
            <a:xfrm>
              <a:off x="6012160" y="3140378"/>
              <a:ext cx="216024" cy="215842"/>
            </a:xfrm>
            <a:prstGeom prst="triangle">
              <a:avLst>
                <a:gd name="adj" fmla="val 100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cxnSp>
        <p:nvCxnSpPr>
          <p:cNvPr id="73" name="Straight Connector 34"/>
          <p:cNvCxnSpPr/>
          <p:nvPr/>
        </p:nvCxnSpPr>
        <p:spPr>
          <a:xfrm>
            <a:off x="2698255" y="3865699"/>
            <a:ext cx="3905745" cy="0"/>
          </a:xfrm>
          <a:prstGeom prst="line">
            <a:avLst/>
          </a:prstGeom>
          <a:ln w="952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33"/>
          <p:cNvSpPr txBox="1">
            <a:spLocks noChangeArrowheads="1"/>
          </p:cNvSpPr>
          <p:nvPr/>
        </p:nvSpPr>
        <p:spPr bwMode="auto">
          <a:xfrm>
            <a:off x="2672855" y="3928259"/>
            <a:ext cx="393114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IL PROCESSO VIENE COSTRUITO AUTONOMAMENTE DAL COMUNE, MA COINVOLGIMENTO DEI PARTECIPATORI</a:t>
            </a:r>
          </a:p>
          <a:p>
            <a:pPr>
              <a:defRPr/>
            </a:pPr>
            <a:endParaRPr lang="en-US" sz="900" dirty="0" smtClean="0">
              <a:ln>
                <a:solidFill>
                  <a:srgbClr val="A50021"/>
                </a:solidFill>
              </a:ln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  <a:p>
            <a:pPr>
              <a:defRPr/>
            </a:pPr>
            <a:r>
              <a:rPr lang="en-US" sz="1600" dirty="0" smtClean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  <a:ea typeface="+mn-ea"/>
              </a:rPr>
              <a:t>NUMERO LIMITATO DI INCONTRI CON LA COMUNITA’</a:t>
            </a:r>
          </a:p>
          <a:p>
            <a:pPr>
              <a:defRPr/>
            </a:pPr>
            <a:endParaRPr lang="en-US" sz="900" dirty="0" smtClean="0">
              <a:ln>
                <a:solidFill>
                  <a:srgbClr val="A50021"/>
                </a:solidFill>
              </a:ln>
              <a:solidFill>
                <a:schemeClr val="accent2">
                  <a:lumMod val="50000"/>
                </a:schemeClr>
              </a:solidFill>
              <a:latin typeface="Britannic Bold" pitchFamily="34" charset="0"/>
            </a:endParaRPr>
          </a:p>
          <a:p>
            <a:pPr>
              <a:defRPr/>
            </a:pPr>
            <a:r>
              <a:rPr lang="en-US" sz="1600" dirty="0" smtClean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TEAM MULTIDISCIPLINARE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Britannic Bold" pitchFamily="34" charset="0"/>
            </a:endParaRPr>
          </a:p>
          <a:p>
            <a:pPr>
              <a:defRPr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pic>
        <p:nvPicPr>
          <p:cNvPr id="1027" name="Picture 3" descr="C:\Users\Fondazione\Downloads\placeholder-filled-point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9569" y="1663930"/>
            <a:ext cx="379866" cy="455362"/>
          </a:xfrm>
          <a:prstGeom prst="rect">
            <a:avLst/>
          </a:prstGeom>
          <a:noFill/>
        </p:spPr>
      </p:pic>
      <p:sp>
        <p:nvSpPr>
          <p:cNvPr id="76" name="Rettangolo 75"/>
          <p:cNvSpPr/>
          <p:nvPr/>
        </p:nvSpPr>
        <p:spPr>
          <a:xfrm>
            <a:off x="3696835" y="2228940"/>
            <a:ext cx="3732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+ NUS (VALLE D’AOSTA)</a:t>
            </a:r>
          </a:p>
          <a:p>
            <a:pPr>
              <a:defRPr/>
            </a:pPr>
            <a:r>
              <a:rPr lang="en-US" sz="1600" dirty="0" smtClean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+ 3 COMUNI LIGURIA </a:t>
            </a:r>
          </a:p>
          <a:p>
            <a:pPr>
              <a:defRPr/>
            </a:pPr>
            <a:r>
              <a:rPr lang="en-US" sz="1600" dirty="0" smtClean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+ 2 UNIONI DI COMUNI SARDEGNA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8" name="Ovale 37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6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39" name="Connettore 1 38"/>
          <p:cNvCxnSpPr/>
          <p:nvPr/>
        </p:nvCxnSpPr>
        <p:spPr>
          <a:xfrm>
            <a:off x="812800" y="14859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8421688" cy="1019532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VERSO UN MODELLO NAZIONALE</a:t>
            </a:r>
            <a:endParaRPr lang="en-US" sz="2800" cap="none" dirty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99769"/>
            <a:ext cx="7772401" cy="1019532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PERCH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É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È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 NECESSARIO REVISIONARE IL PIANO DI EMERGENZA?</a:t>
            </a:r>
            <a:endParaRPr lang="en-US" sz="2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2313" y="2158643"/>
            <a:ext cx="7772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L’efficacia di un Piano di Protezione Civile è strettamente legata alla sua attualità. </a:t>
            </a:r>
          </a:p>
          <a:p>
            <a:endParaRPr lang="it-IT" dirty="0" smtClean="0"/>
          </a:p>
          <a:p>
            <a:r>
              <a:rPr lang="it-IT" dirty="0" smtClean="0"/>
              <a:t>La procedura di revisione prevede: </a:t>
            </a:r>
          </a:p>
          <a:p>
            <a:endParaRPr lang="it-IT" sz="800" dirty="0" smtClean="0"/>
          </a:p>
          <a:p>
            <a:pPr marL="342900" indent="-342900">
              <a:buAutoNum type="arabicPeriod"/>
            </a:pPr>
            <a:r>
              <a:rPr lang="it-IT" dirty="0" smtClean="0"/>
              <a:t>Aggiornamento dei sistemi di monitoraggio e allerta alla popolazione; </a:t>
            </a:r>
          </a:p>
          <a:p>
            <a:pPr marL="342900" indent="-342900">
              <a:buAutoNum type="arabicPeriod"/>
            </a:pPr>
            <a:endParaRPr lang="it-IT" sz="400" dirty="0" smtClean="0"/>
          </a:p>
          <a:p>
            <a:pPr marL="342900" indent="-342900">
              <a:buAutoNum type="arabicPeriod"/>
            </a:pPr>
            <a:r>
              <a:rPr lang="it-IT" dirty="0" smtClean="0"/>
              <a:t>Adeguamento al quadro normativo vigente (es. </a:t>
            </a:r>
            <a:r>
              <a:rPr lang="it-IT" dirty="0" err="1" smtClean="0"/>
              <a:t>D.G.R.</a:t>
            </a:r>
            <a:r>
              <a:rPr lang="it-IT" dirty="0" smtClean="0"/>
              <a:t> 1057 del 6 ottobre 2015);</a:t>
            </a:r>
          </a:p>
          <a:p>
            <a:pPr marL="342900" indent="-342900">
              <a:buAutoNum type="arabicPeriod"/>
            </a:pPr>
            <a:endParaRPr lang="it-IT" sz="400" dirty="0" smtClean="0"/>
          </a:p>
          <a:p>
            <a:pPr marL="342900" indent="-342900">
              <a:buAutoNum type="arabicPeriod"/>
            </a:pPr>
            <a:r>
              <a:rPr lang="it-IT" dirty="0" smtClean="0"/>
              <a:t>Aggiornamento e sviluppo delle Procedure di Intervento, anche in seguito ad esercitazioni o a riorganizzazione interna dell’Amministrazione; </a:t>
            </a:r>
          </a:p>
          <a:p>
            <a:pPr marL="342900" indent="-342900">
              <a:buAutoNum type="arabicPeriod"/>
            </a:pPr>
            <a:endParaRPr lang="it-IT" sz="400" dirty="0" smtClean="0"/>
          </a:p>
          <a:p>
            <a:pPr marL="342900" indent="-342900">
              <a:buFontTx/>
              <a:buAutoNum type="arabicPeriod"/>
            </a:pPr>
            <a:r>
              <a:rPr lang="it-IT" dirty="0" smtClean="0"/>
              <a:t>Evoluzione dell’assetto del territorio e delle possibili variazioni degli scenari attesi ;</a:t>
            </a:r>
          </a:p>
          <a:p>
            <a:pPr marL="342900" indent="-342900">
              <a:buAutoNum type="arabicPeriod"/>
            </a:pPr>
            <a:endParaRPr lang="it-IT" sz="400" dirty="0" smtClean="0"/>
          </a:p>
          <a:p>
            <a:pPr marL="342900" indent="-342900">
              <a:buAutoNum type="arabicPeriod"/>
            </a:pPr>
            <a:r>
              <a:rPr lang="it-IT" dirty="0" smtClean="0"/>
              <a:t>Censimento periodico delle banche dati delle risorse, dei materiali e dei mezzi disponibili all’Amministrazione (aggiornamento).</a:t>
            </a:r>
          </a:p>
          <a:p>
            <a:pPr marL="342900" indent="-342900">
              <a:buAutoNum type="arabicPeriod"/>
            </a:pPr>
            <a:endParaRPr lang="it-IT" sz="400" dirty="0" smtClean="0"/>
          </a:p>
        </p:txBody>
      </p:sp>
      <p:sp>
        <p:nvSpPr>
          <p:cNvPr id="5" name="Ovale 4"/>
          <p:cNvSpPr/>
          <p:nvPr/>
        </p:nvSpPr>
        <p:spPr>
          <a:xfrm>
            <a:off x="241300" y="10668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1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812800" y="19177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89"/>
          <p:cNvSpPr/>
          <p:nvPr/>
        </p:nvSpPr>
        <p:spPr>
          <a:xfrm>
            <a:off x="4475161" y="2842120"/>
            <a:ext cx="108000" cy="333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6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12800" y="14859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2"/>
          <p:cNvSpPr txBox="1">
            <a:spLocks/>
          </p:cNvSpPr>
          <p:nvPr/>
        </p:nvSpPr>
        <p:spPr bwMode="auto">
          <a:xfrm>
            <a:off x="747192" y="16129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CRITICITA’ A LIVELLO LOCALE</a:t>
            </a:r>
            <a:endParaRPr lang="en-US" sz="2800" b="1" cap="all" dirty="0" smtClean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 smtClean="0">
              <a:ln>
                <a:solidFill>
                  <a:srgbClr val="0070C0"/>
                </a:solidFill>
              </a:ln>
              <a:solidFill>
                <a:srgbClr val="CC0000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grpSp>
        <p:nvGrpSpPr>
          <p:cNvPr id="89" name="Gruppo 88"/>
          <p:cNvGrpSpPr/>
          <p:nvPr/>
        </p:nvGrpSpPr>
        <p:grpSpPr>
          <a:xfrm>
            <a:off x="279400" y="3175623"/>
            <a:ext cx="3581400" cy="1248457"/>
            <a:chOff x="469900" y="3175623"/>
            <a:chExt cx="3581400" cy="1248457"/>
          </a:xfrm>
        </p:grpSpPr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469900" y="3175623"/>
              <a:ext cx="35814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dirty="0" smtClean="0">
                  <a:solidFill>
                    <a:srgbClr val="0070C0"/>
                  </a:solidFill>
                  <a:latin typeface="Britannic Bold" pitchFamily="34" charset="0"/>
                  <a:ea typeface="+mn-ea"/>
                </a:rPr>
                <a:t>INTERVENTO </a:t>
              </a:r>
            </a:p>
            <a:p>
              <a:pPr algn="ctr">
                <a:defRPr/>
              </a:pPr>
              <a:r>
                <a:rPr lang="en-US" sz="3200" dirty="0" smtClean="0">
                  <a:solidFill>
                    <a:srgbClr val="0070C0"/>
                  </a:solidFill>
                  <a:latin typeface="Britannic Bold" pitchFamily="34" charset="0"/>
                  <a:ea typeface="+mn-ea"/>
                </a:rPr>
                <a:t>NON STRUTTURALE </a:t>
              </a:r>
            </a:p>
          </p:txBody>
        </p:sp>
        <p:sp>
          <p:nvSpPr>
            <p:cNvPr id="68" name="Parentesi quadra aperta 67"/>
            <p:cNvSpPr/>
            <p:nvPr/>
          </p:nvSpPr>
          <p:spPr>
            <a:xfrm>
              <a:off x="527050" y="3175624"/>
              <a:ext cx="215900" cy="1223058"/>
            </a:xfrm>
            <a:prstGeom prst="leftBracket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9" name="Parentesi quadra aperta 68"/>
            <p:cNvSpPr/>
            <p:nvPr/>
          </p:nvSpPr>
          <p:spPr>
            <a:xfrm rot="10800000">
              <a:off x="3740601" y="3201022"/>
              <a:ext cx="215900" cy="1223058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88" name="Gruppo 87"/>
          <p:cNvGrpSpPr/>
          <p:nvPr/>
        </p:nvGrpSpPr>
        <p:grpSpPr>
          <a:xfrm>
            <a:off x="4806040" y="4218292"/>
            <a:ext cx="4122060" cy="1587424"/>
            <a:chOff x="4653640" y="4218292"/>
            <a:chExt cx="4122060" cy="1587424"/>
          </a:xfrm>
        </p:grpSpPr>
        <p:sp>
          <p:nvSpPr>
            <p:cNvPr id="49" name="Rettangolo 48"/>
            <p:cNvSpPr/>
            <p:nvPr/>
          </p:nvSpPr>
          <p:spPr>
            <a:xfrm>
              <a:off x="4653640" y="4218292"/>
              <a:ext cx="412206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800" dirty="0" smtClean="0">
                  <a:ln>
                    <a:solidFill>
                      <a:srgbClr val="00B0F0"/>
                    </a:solidFill>
                  </a:ln>
                  <a:solidFill>
                    <a:srgbClr val="0070C0"/>
                  </a:solidFill>
                  <a:latin typeface="Britannic Bold" pitchFamily="34" charset="0"/>
                </a:rPr>
                <a:t>INTERVENTO </a:t>
              </a:r>
            </a:p>
            <a:p>
              <a:pPr algn="ctr">
                <a:defRPr/>
              </a:pPr>
              <a:r>
                <a:rPr lang="en-US" sz="4800" dirty="0" smtClean="0">
                  <a:ln>
                    <a:solidFill>
                      <a:srgbClr val="00B0F0"/>
                    </a:solidFill>
                  </a:ln>
                  <a:solidFill>
                    <a:srgbClr val="0070C0"/>
                  </a:solidFill>
                  <a:latin typeface="Britannic Bold" pitchFamily="34" charset="0"/>
                </a:rPr>
                <a:t>STRUTTURALE</a:t>
              </a:r>
              <a:endParaRPr lang="en-US" sz="4800" dirty="0">
                <a:solidFill>
                  <a:srgbClr val="0070C0"/>
                </a:solidFill>
                <a:latin typeface="Britannic Bold" pitchFamily="34" charset="0"/>
              </a:endParaRPr>
            </a:p>
          </p:txBody>
        </p:sp>
        <p:sp>
          <p:nvSpPr>
            <p:cNvPr id="70" name="Parentesi quadra aperta 69"/>
            <p:cNvSpPr/>
            <p:nvPr/>
          </p:nvSpPr>
          <p:spPr>
            <a:xfrm rot="10800000">
              <a:off x="8280399" y="4218292"/>
              <a:ext cx="361499" cy="1578542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1" name="Parentesi quadra aperta 70"/>
            <p:cNvSpPr/>
            <p:nvPr/>
          </p:nvSpPr>
          <p:spPr>
            <a:xfrm>
              <a:off x="4782001" y="4227174"/>
              <a:ext cx="361499" cy="1578542"/>
            </a:xfrm>
            <a:prstGeom prst="leftBracket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87" name="Gruppo 86"/>
          <p:cNvGrpSpPr/>
          <p:nvPr/>
        </p:nvGrpSpPr>
        <p:grpSpPr>
          <a:xfrm>
            <a:off x="1490602" y="2076371"/>
            <a:ext cx="5988322" cy="2255556"/>
            <a:chOff x="2903306" y="3363218"/>
            <a:chExt cx="3903896" cy="1470438"/>
          </a:xfrm>
        </p:grpSpPr>
        <p:sp>
          <p:nvSpPr>
            <p:cNvPr id="66" name="Triangolo isoscele 65"/>
            <p:cNvSpPr/>
            <p:nvPr/>
          </p:nvSpPr>
          <p:spPr>
            <a:xfrm>
              <a:off x="2903306" y="3570006"/>
              <a:ext cx="799197" cy="50165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Triangolo isoscele 66"/>
            <p:cNvSpPr/>
            <p:nvPr/>
          </p:nvSpPr>
          <p:spPr>
            <a:xfrm>
              <a:off x="6008005" y="4332006"/>
              <a:ext cx="799197" cy="50165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Ovale 62"/>
            <p:cNvSpPr/>
            <p:nvPr/>
          </p:nvSpPr>
          <p:spPr>
            <a:xfrm>
              <a:off x="3170008" y="3363218"/>
              <a:ext cx="254000" cy="241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6" name="Connettore 1 85"/>
            <p:cNvCxnSpPr>
              <a:stCxn id="63" idx="6"/>
            </p:cNvCxnSpPr>
            <p:nvPr/>
          </p:nvCxnSpPr>
          <p:spPr>
            <a:xfrm>
              <a:off x="3424008" y="3483868"/>
              <a:ext cx="2983597" cy="7937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e 64"/>
            <p:cNvSpPr/>
            <p:nvPr/>
          </p:nvSpPr>
          <p:spPr>
            <a:xfrm>
              <a:off x="6299203" y="4163318"/>
              <a:ext cx="254000" cy="241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Ovale 57"/>
            <p:cNvSpPr/>
            <p:nvPr/>
          </p:nvSpPr>
          <p:spPr>
            <a:xfrm>
              <a:off x="4761024" y="3728756"/>
              <a:ext cx="254000" cy="241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1" name="Rettangolo 90"/>
          <p:cNvSpPr/>
          <p:nvPr/>
        </p:nvSpPr>
        <p:spPr>
          <a:xfrm>
            <a:off x="4352922" y="6172200"/>
            <a:ext cx="389619" cy="17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Rettangolo 91"/>
          <p:cNvSpPr/>
          <p:nvPr/>
        </p:nvSpPr>
        <p:spPr>
          <a:xfrm>
            <a:off x="4162422" y="6324600"/>
            <a:ext cx="759279" cy="17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4424361" y="2159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cap="all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percezione</a:t>
            </a:r>
            <a:r>
              <a:rPr lang="en-US" sz="2400" b="1" cap="all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</a:p>
          <a:p>
            <a:pPr algn="r">
              <a:defRPr/>
            </a:pPr>
            <a:r>
              <a:rPr lang="en-US" sz="2400" b="1" cap="all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della</a:t>
            </a:r>
            <a:r>
              <a:rPr lang="en-US" sz="2400" b="1" cap="all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 </a:t>
            </a:r>
          </a:p>
          <a:p>
            <a:pPr algn="r">
              <a:defRPr/>
            </a:pPr>
            <a:r>
              <a:rPr lang="en-US" sz="2400" b="1" cap="all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popolazione</a:t>
            </a:r>
            <a:endParaRPr lang="en-US" sz="2400" b="1" cap="all" dirty="0" smtClean="0">
              <a:ln>
                <a:solidFill>
                  <a:srgbClr val="0070C0"/>
                </a:solidFill>
              </a:ln>
              <a:solidFill>
                <a:srgbClr val="CC0000"/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8421688" cy="1019532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VERSO UN MODELLO NAZIONALE</a:t>
            </a:r>
            <a:endParaRPr lang="en-US" sz="2800" cap="none" dirty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6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12800" y="14859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2"/>
          <p:cNvSpPr txBox="1">
            <a:spLocks/>
          </p:cNvSpPr>
          <p:nvPr/>
        </p:nvSpPr>
        <p:spPr bwMode="auto">
          <a:xfrm>
            <a:off x="747192" y="16129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CRITICITA’ A LIVELLO LOCALE: </a:t>
            </a:r>
          </a:p>
        </p:txBody>
      </p:sp>
      <p:grpSp>
        <p:nvGrpSpPr>
          <p:cNvPr id="3" name="Gruppo 88"/>
          <p:cNvGrpSpPr/>
          <p:nvPr/>
        </p:nvGrpSpPr>
        <p:grpSpPr>
          <a:xfrm>
            <a:off x="-381000" y="3260069"/>
            <a:ext cx="5016501" cy="1938992"/>
            <a:chOff x="-190500" y="2573665"/>
            <a:chExt cx="5016501" cy="1938992"/>
          </a:xfrm>
        </p:grpSpPr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-190500" y="2573665"/>
              <a:ext cx="5016501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dirty="0" smtClean="0">
                  <a:ln>
                    <a:solidFill>
                      <a:srgbClr val="00B0F0"/>
                    </a:solidFill>
                  </a:ln>
                  <a:solidFill>
                    <a:srgbClr val="0070C0"/>
                  </a:solidFill>
                  <a:latin typeface="Britannic Bold" pitchFamily="34" charset="0"/>
                </a:rPr>
                <a:t>INTERVENTO </a:t>
              </a:r>
            </a:p>
            <a:p>
              <a:pPr algn="ctr">
                <a:defRPr/>
              </a:pPr>
              <a:r>
                <a:rPr lang="en-US" sz="4000" dirty="0" smtClean="0">
                  <a:ln>
                    <a:solidFill>
                      <a:srgbClr val="00B0F0"/>
                    </a:solidFill>
                  </a:ln>
                  <a:solidFill>
                    <a:srgbClr val="0070C0"/>
                  </a:solidFill>
                  <a:latin typeface="Britannic Bold" pitchFamily="34" charset="0"/>
                </a:rPr>
                <a:t>NON </a:t>
              </a:r>
            </a:p>
            <a:p>
              <a:pPr algn="ctr">
                <a:defRPr/>
              </a:pPr>
              <a:r>
                <a:rPr lang="en-US" sz="4000" dirty="0" smtClean="0">
                  <a:ln>
                    <a:solidFill>
                      <a:srgbClr val="00B0F0"/>
                    </a:solidFill>
                  </a:ln>
                  <a:solidFill>
                    <a:srgbClr val="0070C0"/>
                  </a:solidFill>
                  <a:latin typeface="Britannic Bold" pitchFamily="34" charset="0"/>
                </a:rPr>
                <a:t>STRUTTURALE </a:t>
              </a:r>
            </a:p>
          </p:txBody>
        </p:sp>
        <p:sp>
          <p:nvSpPr>
            <p:cNvPr id="68" name="Parentesi quadra aperta 67"/>
            <p:cNvSpPr/>
            <p:nvPr/>
          </p:nvSpPr>
          <p:spPr>
            <a:xfrm>
              <a:off x="684710" y="2717198"/>
              <a:ext cx="215900" cy="1681484"/>
            </a:xfrm>
            <a:prstGeom prst="leftBracket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9" name="Parentesi quadra aperta 68"/>
            <p:cNvSpPr/>
            <p:nvPr/>
          </p:nvSpPr>
          <p:spPr>
            <a:xfrm rot="10800000">
              <a:off x="3740601" y="2742596"/>
              <a:ext cx="215900" cy="1681484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4" name="Gruppo 87"/>
          <p:cNvGrpSpPr/>
          <p:nvPr/>
        </p:nvGrpSpPr>
        <p:grpSpPr>
          <a:xfrm>
            <a:off x="4806040" y="4040492"/>
            <a:ext cx="4122060" cy="1587424"/>
            <a:chOff x="4653640" y="3938892"/>
            <a:chExt cx="4122060" cy="1587424"/>
          </a:xfrm>
        </p:grpSpPr>
        <p:sp>
          <p:nvSpPr>
            <p:cNvPr id="49" name="Rettangolo 48"/>
            <p:cNvSpPr/>
            <p:nvPr/>
          </p:nvSpPr>
          <p:spPr>
            <a:xfrm>
              <a:off x="4653640" y="4027792"/>
              <a:ext cx="41220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dirty="0" smtClean="0">
                  <a:ln>
                    <a:solidFill>
                      <a:srgbClr val="00B0F0"/>
                    </a:solidFill>
                  </a:ln>
                  <a:solidFill>
                    <a:srgbClr val="0070C0"/>
                  </a:solidFill>
                  <a:latin typeface="Britannic Bold" pitchFamily="34" charset="0"/>
                </a:rPr>
                <a:t>INTERVENTO </a:t>
              </a:r>
            </a:p>
            <a:p>
              <a:pPr algn="ctr">
                <a:defRPr/>
              </a:pPr>
              <a:r>
                <a:rPr lang="en-US" sz="4000" dirty="0" smtClean="0">
                  <a:ln>
                    <a:solidFill>
                      <a:srgbClr val="00B0F0"/>
                    </a:solidFill>
                  </a:ln>
                  <a:solidFill>
                    <a:srgbClr val="0070C0"/>
                  </a:solidFill>
                  <a:latin typeface="Britannic Bold" pitchFamily="34" charset="0"/>
                </a:rPr>
                <a:t>STRUTTURALE</a:t>
              </a:r>
              <a:endParaRPr lang="en-US" sz="4000" dirty="0">
                <a:solidFill>
                  <a:srgbClr val="0070C0"/>
                </a:solidFill>
                <a:latin typeface="Britannic Bold" pitchFamily="34" charset="0"/>
              </a:endParaRPr>
            </a:p>
          </p:txBody>
        </p:sp>
        <p:sp>
          <p:nvSpPr>
            <p:cNvPr id="70" name="Parentesi quadra aperta 69"/>
            <p:cNvSpPr/>
            <p:nvPr/>
          </p:nvSpPr>
          <p:spPr>
            <a:xfrm rot="10800000">
              <a:off x="8026399" y="3938892"/>
              <a:ext cx="361499" cy="1578542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1" name="Parentesi quadra aperta 70"/>
            <p:cNvSpPr/>
            <p:nvPr/>
          </p:nvSpPr>
          <p:spPr>
            <a:xfrm>
              <a:off x="5010601" y="3947774"/>
              <a:ext cx="361499" cy="1578542"/>
            </a:xfrm>
            <a:prstGeom prst="leftBracket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24" name="Freccia circolare a sinistra 23"/>
          <p:cNvSpPr/>
          <p:nvPr/>
        </p:nvSpPr>
        <p:spPr>
          <a:xfrm rot="5980563">
            <a:off x="4014929" y="4048877"/>
            <a:ext cx="1085663" cy="374337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Freccia circolare a sinistra 24"/>
          <p:cNvSpPr/>
          <p:nvPr/>
        </p:nvSpPr>
        <p:spPr>
          <a:xfrm rot="17035060">
            <a:off x="4263207" y="1371241"/>
            <a:ext cx="1085663" cy="374337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394200" y="22351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US" sz="2400" b="1" cap="all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ASCOLTO , </a:t>
            </a:r>
          </a:p>
          <a:p>
            <a:pPr lvl="0" algn="r">
              <a:defRPr/>
            </a:pPr>
            <a:r>
              <a:rPr lang="en-US" sz="2400" b="1" cap="all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DISCUSSIONE </a:t>
            </a:r>
          </a:p>
          <a:p>
            <a:pPr lvl="0" algn="r">
              <a:defRPr/>
            </a:pPr>
            <a:r>
              <a:rPr lang="en-US" sz="2400" b="1" cap="all" dirty="0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e </a:t>
            </a:r>
            <a:r>
              <a:rPr lang="en-US" sz="2400" b="1" cap="all" dirty="0" err="1" smtClean="0">
                <a:ln>
                  <a:solidFill>
                    <a:srgbClr val="0070C0"/>
                  </a:solidFill>
                </a:ln>
                <a:solidFill>
                  <a:srgbClr val="CC0000"/>
                </a:solidFill>
                <a:latin typeface="Britannic Bold" pitchFamily="34" charset="0"/>
                <a:ea typeface="+mn-ea"/>
              </a:rPr>
              <a:t>condivisione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22312" y="1012469"/>
            <a:ext cx="8421688" cy="1019532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latin typeface="Calibri" charset="0"/>
              </a:rPr>
              <a:t>VERSO UN MODELLO NAZIONALE</a:t>
            </a:r>
            <a:endParaRPr lang="en-US" sz="2800" cap="none" dirty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252538"/>
            <a:ext cx="7715200" cy="1143000"/>
          </a:xfrm>
        </p:spPr>
        <p:txBody>
          <a:bodyPr/>
          <a:lstStyle/>
          <a:p>
            <a:r>
              <a:rPr lang="it-IT" sz="4800" dirty="0" err="1" smtClean="0"/>
              <a:t>#italia</a:t>
            </a:r>
            <a:r>
              <a:rPr lang="it-IT" sz="4800" b="1" dirty="0" err="1" smtClean="0"/>
              <a:t>sicura</a:t>
            </a:r>
            <a:endParaRPr lang="it-IT" sz="4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B314-D39E-446A-B397-EEB7A081375C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19" b="25711"/>
          <a:stretch/>
        </p:blipFill>
        <p:spPr>
          <a:xfrm>
            <a:off x="7096473" y="2392635"/>
            <a:ext cx="1630907" cy="58127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1520" y="204777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6497"/>
                </a:solidFill>
                <a:latin typeface="+mj-lt"/>
                <a:ea typeface="ＭＳ Ｐゴシック" charset="0"/>
                <a:cs typeface="ＭＳ Ｐゴシック" charset="0"/>
              </a:rPr>
              <a:t>LINEE GUIDA PER LE ATTIVITÀ </a:t>
            </a:r>
            <a:r>
              <a:rPr lang="it-IT" sz="1600" b="1" dirty="0" err="1" smtClean="0">
                <a:solidFill>
                  <a:srgbClr val="006497"/>
                </a:solidFill>
                <a:latin typeface="+mj-lt"/>
                <a:ea typeface="ＭＳ Ｐゴシック" charset="0"/>
                <a:cs typeface="ＭＳ Ｐゴシック" charset="0"/>
              </a:rPr>
              <a:t>DI</a:t>
            </a:r>
            <a:r>
              <a:rPr lang="it-IT" sz="1600" b="1" dirty="0" smtClean="0">
                <a:solidFill>
                  <a:srgbClr val="006497"/>
                </a:solidFill>
                <a:latin typeface="+mj-lt"/>
                <a:ea typeface="ＭＳ Ｐゴシック" charset="0"/>
                <a:cs typeface="ＭＳ Ｐゴシック" charset="0"/>
              </a:rPr>
              <a:t> PROGRAMMAZIONE E PROGETTAZIONE DEGLI INTERVENTI PER IL CONTRASTO DEL RISCHIO IDROGEOLOGICO </a:t>
            </a:r>
          </a:p>
        </p:txBody>
      </p:sp>
      <p:graphicFrame>
        <p:nvGraphicFramePr>
          <p:cNvPr id="6" name="Diagramma 5"/>
          <p:cNvGraphicFramePr/>
          <p:nvPr/>
        </p:nvGraphicFramePr>
        <p:xfrm>
          <a:off x="395536" y="2683272"/>
          <a:ext cx="842493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tangolo 6"/>
          <p:cNvSpPr/>
          <p:nvPr/>
        </p:nvSpPr>
        <p:spPr>
          <a:xfrm>
            <a:off x="1636106" y="6179919"/>
            <a:ext cx="618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 smtClean="0">
                <a:solidFill>
                  <a:srgbClr val="5A46FF"/>
                </a:solidFill>
                <a:hlinkClick r:id="rId9"/>
              </a:rPr>
              <a:t>http://italiasicura.governo.it/site/home/news/articolo1580.html</a:t>
            </a:r>
            <a:endParaRPr lang="it-IT" u="sng" dirty="0">
              <a:solidFill>
                <a:srgbClr val="5A46FF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241300" y="1041400"/>
            <a:ext cx="467591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6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812800" y="1485900"/>
            <a:ext cx="80518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-901586" y="760213"/>
            <a:ext cx="8421688" cy="101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+mj-cs"/>
              </a:rPr>
              <a:t>VERSO UN MODELLO NAZIONALE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charset="0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/>
        </p:nvGraphicFramePr>
        <p:xfrm>
          <a:off x="247135" y="1926101"/>
          <a:ext cx="8648671" cy="473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861987"/>
            <a:ext cx="8229600" cy="711414"/>
          </a:xfrm>
        </p:spPr>
        <p:txBody>
          <a:bodyPr/>
          <a:lstStyle/>
          <a:p>
            <a:r>
              <a:rPr lang="it-IT" dirty="0" smtClean="0"/>
              <a:t>La Protezione Civile in pillole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08358" y="1491454"/>
            <a:ext cx="412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Legge n. 225 del 1992 e </a:t>
            </a:r>
            <a:r>
              <a:rPr lang="it-IT" sz="2400" b="1" dirty="0" err="1" smtClean="0"/>
              <a:t>ss.mm.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2185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tangolo arrotondato 67"/>
          <p:cNvSpPr>
            <a:spLocks noChangeArrowheads="1"/>
          </p:cNvSpPr>
          <p:nvPr/>
        </p:nvSpPr>
        <p:spPr bwMode="auto">
          <a:xfrm>
            <a:off x="160365" y="4936964"/>
            <a:ext cx="3447159" cy="17360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chemeClr val="lt1"/>
              </a:solidFill>
              <a:latin typeface="+mj-lt"/>
            </a:endParaRPr>
          </a:p>
        </p:txBody>
      </p:sp>
      <p:pic>
        <p:nvPicPr>
          <p:cNvPr id="61" name="Immagine 6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0631">
            <a:off x="7664370" y="6155971"/>
            <a:ext cx="578071" cy="618030"/>
          </a:xfrm>
          <a:prstGeom prst="rect">
            <a:avLst/>
          </a:prstGeom>
        </p:spPr>
      </p:pic>
      <p:sp>
        <p:nvSpPr>
          <p:cNvPr id="38" name="Rettangolo arrotondato 37"/>
          <p:cNvSpPr>
            <a:spLocks noChangeArrowheads="1"/>
          </p:cNvSpPr>
          <p:nvPr/>
        </p:nvSpPr>
        <p:spPr bwMode="auto">
          <a:xfrm>
            <a:off x="269536" y="5014000"/>
            <a:ext cx="1423988" cy="157552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chemeClr val="lt1"/>
              </a:solidFill>
              <a:latin typeface="+mj-lt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1811375" y="5125148"/>
            <a:ext cx="167972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NORME DI </a:t>
            </a:r>
            <a:r>
              <a:rPr lang="it-IT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AUTOPROTEZIONE</a:t>
            </a:r>
            <a:endParaRPr lang="it-IT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180618" y="1898434"/>
            <a:ext cx="3760318" cy="3092125"/>
            <a:chOff x="195132" y="1414006"/>
            <a:chExt cx="3760318" cy="3092125"/>
          </a:xfrm>
        </p:grpSpPr>
        <p:sp>
          <p:nvSpPr>
            <p:cNvPr id="44" name="Rettangolo arrotondato 43"/>
            <p:cNvSpPr>
              <a:spLocks noChangeArrowheads="1"/>
            </p:cNvSpPr>
            <p:nvPr/>
          </p:nvSpPr>
          <p:spPr bwMode="auto">
            <a:xfrm>
              <a:off x="195132" y="1414006"/>
              <a:ext cx="3447159" cy="28135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1772443" y="1581180"/>
              <a:ext cx="1770063" cy="55403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sz="10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DICHIARAZIONE DEI </a:t>
              </a:r>
              <a:r>
                <a:rPr lang="it-IT" altLang="it-IT" sz="1000" b="1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LIVELLI DI CRITICITÀ </a:t>
              </a:r>
              <a:r>
                <a:rPr lang="it-IT" altLang="it-IT" sz="10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ATTESI</a:t>
              </a: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57969" y="1565275"/>
              <a:ext cx="151447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dirty="0">
                  <a:latin typeface="+mj-lt"/>
                </a:rPr>
                <a:t>RETE DEI CENTRI FUNZIONALI</a:t>
              </a:r>
            </a:p>
          </p:txBody>
        </p:sp>
        <p:sp>
          <p:nvSpPr>
            <p:cNvPr id="27" name="Rettangolo arrotondato 26"/>
            <p:cNvSpPr>
              <a:spLocks noChangeArrowheads="1"/>
            </p:cNvSpPr>
            <p:nvPr/>
          </p:nvSpPr>
          <p:spPr bwMode="auto">
            <a:xfrm>
              <a:off x="278606" y="1552575"/>
              <a:ext cx="1423988" cy="238807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lt1"/>
                </a:solidFill>
                <a:latin typeface="+mj-lt"/>
              </a:endParaRPr>
            </a:p>
          </p:txBody>
        </p:sp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6777" y="2082823"/>
              <a:ext cx="1236858" cy="1748267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46" name="CasellaDiTesto 45"/>
            <p:cNvSpPr txBox="1"/>
            <p:nvPr/>
          </p:nvSpPr>
          <p:spPr>
            <a:xfrm>
              <a:off x="1772443" y="2706550"/>
              <a:ext cx="1770063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Criticità ordinaria</a:t>
              </a: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1772443" y="3083901"/>
              <a:ext cx="1770063" cy="31432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Criticità </a:t>
              </a:r>
              <a:r>
                <a:rPr lang="it-IT" sz="1400" dirty="0" smtClean="0"/>
                <a:t>moderata</a:t>
              </a:r>
              <a:endParaRPr lang="it-IT" sz="1400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772443" y="3458365"/>
              <a:ext cx="1770063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Criticità </a:t>
              </a:r>
              <a:r>
                <a:rPr lang="it-IT" sz="1400" dirty="0" smtClean="0"/>
                <a:t>elevata</a:t>
              </a:r>
              <a:endParaRPr lang="it-IT" sz="1400" dirty="0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1772445" y="2185043"/>
              <a:ext cx="1770061" cy="4616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Assenza di fenomeni significativi prevedibili </a:t>
              </a:r>
            </a:p>
          </p:txBody>
        </p:sp>
        <p:pic>
          <p:nvPicPr>
            <p:cNvPr id="51" name="Immagine 50" descr="web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AFCFB"/>
                </a:clrFrom>
                <a:clrTo>
                  <a:srgbClr val="FAFC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345614">
              <a:off x="3044894" y="3777214"/>
              <a:ext cx="910556" cy="728917"/>
            </a:xfrm>
            <a:prstGeom prst="rect">
              <a:avLst/>
            </a:prstGeom>
          </p:spPr>
        </p:pic>
      </p:grpSp>
      <p:pic>
        <p:nvPicPr>
          <p:cNvPr id="60" name="Immagine 59" descr="we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tretch>
            <a:fillRect/>
          </a:stretch>
        </p:blipFill>
        <p:spPr>
          <a:xfrm rot="20345614">
            <a:off x="7931117" y="5011052"/>
            <a:ext cx="746377" cy="597489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11065">
            <a:off x="7911015" y="5645155"/>
            <a:ext cx="556787" cy="556787"/>
          </a:xfrm>
          <a:prstGeom prst="rect">
            <a:avLst/>
          </a:prstGeom>
        </p:spPr>
      </p:pic>
      <p:sp>
        <p:nvSpPr>
          <p:cNvPr id="65" name="CasellaDiTesto 64"/>
          <p:cNvSpPr txBox="1"/>
          <p:nvPr/>
        </p:nvSpPr>
        <p:spPr>
          <a:xfrm>
            <a:off x="340589" y="5197635"/>
            <a:ext cx="1189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CITTADINI</a:t>
            </a:r>
            <a:endParaRPr lang="it-IT" sz="1400" dirty="0"/>
          </a:p>
        </p:txBody>
      </p:sp>
      <p:pic>
        <p:nvPicPr>
          <p:cNvPr id="63" name="Immagin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79" y="5514784"/>
            <a:ext cx="1265885" cy="10665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055" y="5568807"/>
            <a:ext cx="1690047" cy="874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1" name="Immagine 7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06435">
            <a:off x="3596582" y="5375010"/>
            <a:ext cx="956635" cy="915318"/>
          </a:xfrm>
          <a:prstGeom prst="rect">
            <a:avLst/>
          </a:prstGeom>
        </p:spPr>
      </p:pic>
      <p:pic>
        <p:nvPicPr>
          <p:cNvPr id="2051" name="Immagine 20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1792" y="4306247"/>
            <a:ext cx="1119224" cy="626766"/>
          </a:xfrm>
          <a:prstGeom prst="rect">
            <a:avLst/>
          </a:prstGeom>
        </p:spPr>
      </p:pic>
      <p:grpSp>
        <p:nvGrpSpPr>
          <p:cNvPr id="62" name="Gruppo 61"/>
          <p:cNvGrpSpPr/>
          <p:nvPr/>
        </p:nvGrpSpPr>
        <p:grpSpPr>
          <a:xfrm>
            <a:off x="4506023" y="4248035"/>
            <a:ext cx="3447159" cy="2225681"/>
            <a:chOff x="4506023" y="4248035"/>
            <a:chExt cx="3447159" cy="2225681"/>
          </a:xfrm>
        </p:grpSpPr>
        <p:sp>
          <p:nvSpPr>
            <p:cNvPr id="59" name="Rettangolo arrotondato 58"/>
            <p:cNvSpPr>
              <a:spLocks noChangeArrowheads="1"/>
            </p:cNvSpPr>
            <p:nvPr/>
          </p:nvSpPr>
          <p:spPr bwMode="auto">
            <a:xfrm>
              <a:off x="4506023" y="4248035"/>
              <a:ext cx="3447159" cy="222568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6021200" y="4419576"/>
              <a:ext cx="1835509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ATTIVAZIONE DELLE </a:t>
              </a:r>
              <a:r>
                <a:rPr lang="it-IT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FASI OPERATIVE </a:t>
              </a:r>
              <a:r>
                <a:rPr lang="it-IT" sz="1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PREVISTE NEL PIANO DI EMERGENZA COMUNALE</a:t>
              </a:r>
              <a:endParaRPr lang="it-I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ttangolo arrotondato 35"/>
            <p:cNvSpPr>
              <a:spLocks noChangeArrowheads="1"/>
            </p:cNvSpPr>
            <p:nvPr/>
          </p:nvSpPr>
          <p:spPr bwMode="auto">
            <a:xfrm>
              <a:off x="4623583" y="4405901"/>
              <a:ext cx="1295147" cy="19027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711883" y="4465742"/>
              <a:ext cx="1189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COMUNI</a:t>
              </a:r>
              <a:endParaRPr lang="it-IT" sz="1400" dirty="0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6053069" y="5196306"/>
              <a:ext cx="179601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Attenzione </a:t>
              </a:r>
              <a:endParaRPr lang="it-IT" sz="1600" b="1" dirty="0"/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6033876" y="5586744"/>
              <a:ext cx="181520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Preallarme</a:t>
              </a:r>
              <a:endParaRPr lang="it-IT" sz="1600" b="1" dirty="0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6053067" y="5985568"/>
              <a:ext cx="179601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Allarme</a:t>
              </a:r>
              <a:endParaRPr lang="it-IT" sz="1600" b="1" dirty="0"/>
            </a:p>
          </p:txBody>
        </p:sp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54484" y="4723983"/>
              <a:ext cx="1076042" cy="1524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8" name="AutoShape 2" descr="Risultati immagini per pec icon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85" name="Gruppo 84"/>
          <p:cNvGrpSpPr/>
          <p:nvPr/>
        </p:nvGrpSpPr>
        <p:grpSpPr>
          <a:xfrm>
            <a:off x="241300" y="997679"/>
            <a:ext cx="8623300" cy="523220"/>
            <a:chOff x="241300" y="1010379"/>
            <a:chExt cx="8623300" cy="523220"/>
          </a:xfrm>
        </p:grpSpPr>
        <p:cxnSp>
          <p:nvCxnSpPr>
            <p:cNvPr id="86" name="Connettore 1 85"/>
            <p:cNvCxnSpPr/>
            <p:nvPr/>
          </p:nvCxnSpPr>
          <p:spPr>
            <a:xfrm>
              <a:off x="812800" y="1485900"/>
              <a:ext cx="8051800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uppo 73"/>
            <p:cNvGrpSpPr/>
            <p:nvPr/>
          </p:nvGrpSpPr>
          <p:grpSpPr>
            <a:xfrm>
              <a:off x="241300" y="1010379"/>
              <a:ext cx="5824864" cy="523220"/>
              <a:chOff x="241300" y="1200879"/>
              <a:chExt cx="5824864" cy="523220"/>
            </a:xfrm>
          </p:grpSpPr>
          <p:sp>
            <p:nvSpPr>
              <p:cNvPr id="88" name="Ovale 87"/>
              <p:cNvSpPr/>
              <p:nvPr/>
            </p:nvSpPr>
            <p:spPr>
              <a:xfrm>
                <a:off x="241300" y="1244600"/>
                <a:ext cx="467591" cy="45720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dirty="0" smtClean="0">
                    <a:solidFill>
                      <a:schemeClr val="tx2">
                        <a:lumMod val="50000"/>
                      </a:schemeClr>
                    </a:solidFill>
                    <a:latin typeface="Britannic Bold" pitchFamily="34" charset="0"/>
                  </a:rPr>
                  <a:t>2</a:t>
                </a:r>
                <a:endParaRPr lang="it-IT" sz="2400" dirty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89" name="Rettangolo 88"/>
              <p:cNvSpPr/>
              <p:nvPr/>
            </p:nvSpPr>
            <p:spPr>
              <a:xfrm>
                <a:off x="705722" y="1200879"/>
                <a:ext cx="53604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800" b="1" dirty="0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LA PIANIFICAZIONE </a:t>
                </a:r>
                <a:r>
                  <a:rPr lang="it-IT" sz="2800" b="1" dirty="0" err="1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D’EMERGENZA</a:t>
                </a:r>
                <a:endParaRPr lang="it-IT" sz="2800" b="1" dirty="0" smtClean="0">
                  <a:solidFill>
                    <a:schemeClr val="tx2"/>
                  </a:solidFill>
                  <a:latin typeface="Calibri" charset="0"/>
                  <a:cs typeface="+mj-cs"/>
                </a:endParaRPr>
              </a:p>
            </p:txBody>
          </p:sp>
        </p:grpSp>
      </p:grpSp>
      <p:grpSp>
        <p:nvGrpSpPr>
          <p:cNvPr id="3" name="Gruppo 7"/>
          <p:cNvGrpSpPr/>
          <p:nvPr/>
        </p:nvGrpSpPr>
        <p:grpSpPr>
          <a:xfrm>
            <a:off x="4473686" y="1516566"/>
            <a:ext cx="3489514" cy="2752533"/>
            <a:chOff x="4516042" y="1666871"/>
            <a:chExt cx="3489514" cy="2752533"/>
          </a:xfrm>
        </p:grpSpPr>
        <p:sp>
          <p:nvSpPr>
            <p:cNvPr id="50" name="Rettangolo arrotondato 49"/>
            <p:cNvSpPr>
              <a:spLocks noChangeArrowheads="1"/>
            </p:cNvSpPr>
            <p:nvPr/>
          </p:nvSpPr>
          <p:spPr bwMode="auto">
            <a:xfrm>
              <a:off x="4516042" y="1666871"/>
              <a:ext cx="3447159" cy="25763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6252767" y="1928481"/>
              <a:ext cx="1570433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1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DICHIARAZIONE DEI </a:t>
              </a:r>
              <a:r>
                <a:rPr lang="it-IT" altLang="it-IT" sz="10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LIVELLI DI </a:t>
              </a:r>
              <a:r>
                <a:rPr lang="it-IT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ALLERTA</a:t>
              </a:r>
              <a:endParaRPr lang="it-I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Rettangolo arrotondato 30"/>
            <p:cNvSpPr>
              <a:spLocks noChangeArrowheads="1"/>
            </p:cNvSpPr>
            <p:nvPr/>
          </p:nvSpPr>
          <p:spPr bwMode="auto">
            <a:xfrm>
              <a:off x="4594225" y="1782984"/>
              <a:ext cx="1577976" cy="226377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271959" y="2616943"/>
              <a:ext cx="1532047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Codice giallo</a:t>
              </a:r>
              <a:endParaRPr lang="it-IT" sz="14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6252766" y="3007381"/>
              <a:ext cx="1570433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Codice arancione</a:t>
              </a:r>
              <a:endParaRPr lang="it-IT" sz="14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271958" y="3377177"/>
              <a:ext cx="153204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Codice rosso</a:t>
              </a:r>
              <a:endParaRPr lang="it-IT" sz="1400" dirty="0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4516042" y="1866442"/>
              <a:ext cx="173672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dirty="0" smtClean="0">
                  <a:latin typeface="+mj-lt"/>
                </a:rPr>
                <a:t>REGIONI -PROTEZIONE CIVILE</a:t>
              </a:r>
              <a:endParaRPr lang="it-IT" sz="1400" dirty="0">
                <a:latin typeface="+mj-lt"/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4666" y="2408639"/>
              <a:ext cx="1473993" cy="1473993"/>
            </a:xfrm>
            <a:prstGeom prst="rect">
              <a:avLst/>
            </a:prstGeom>
          </p:spPr>
        </p:pic>
        <p:pic>
          <p:nvPicPr>
            <p:cNvPr id="52" name="Immagine 51" descr="web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AFCFB"/>
                </a:clrFrom>
                <a:clrTo>
                  <a:srgbClr val="FAFC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345614">
              <a:off x="7095000" y="3690487"/>
              <a:ext cx="910556" cy="728917"/>
            </a:xfrm>
            <a:prstGeom prst="rect">
              <a:avLst/>
            </a:prstGeom>
          </p:spPr>
        </p:pic>
      </p:grpSp>
      <p:pic>
        <p:nvPicPr>
          <p:cNvPr id="2048" name="Immagine 204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83048">
            <a:off x="3493956" y="1645240"/>
            <a:ext cx="1094850" cy="915318"/>
          </a:xfrm>
          <a:prstGeom prst="rect">
            <a:avLst/>
          </a:prstGeom>
        </p:spPr>
      </p:pic>
      <p:pic>
        <p:nvPicPr>
          <p:cNvPr id="70" name="Immagine 6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1399">
            <a:off x="6176666" y="3591079"/>
            <a:ext cx="956635" cy="799644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36380" y="3089882"/>
            <a:ext cx="669814" cy="6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magine 52" descr="arpa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6709" y="1069042"/>
            <a:ext cx="1013165" cy="1294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533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3421565"/>
              </p:ext>
            </p:extLst>
          </p:nvPr>
        </p:nvGraphicFramePr>
        <p:xfrm>
          <a:off x="-215900" y="2035572"/>
          <a:ext cx="9144000" cy="4009628"/>
        </p:xfrm>
        <a:graphic>
          <a:graphicData uri="http://schemas.openxmlformats.org/drawingml/2006/table">
            <a:tbl>
              <a:tblPr/>
              <a:tblGrid>
                <a:gridCol w="1606550"/>
                <a:gridCol w="1103313"/>
                <a:gridCol w="1595437"/>
                <a:gridCol w="4838700"/>
              </a:tblGrid>
              <a:tr h="1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8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ATTENZIONE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sistema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inizia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prestare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attenzione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quanto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succede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sul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territorio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anche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tramite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attività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di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monitoraggio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sorveglianza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ES: 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verifica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reperibilità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dei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responsabili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monitora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ad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ampia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scala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  <a:endParaRPr kumimoji="0" lang="it-IT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9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3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PRE-ALLARME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sistema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prepara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all’allarme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intensifica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monitoraggio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sul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territorio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;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possono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essere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necessari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locali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interventi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mitigazione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del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rischio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ES: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attiva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il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C.O.C.,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evacuano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piani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seminterrati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in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aree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ad alto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rischio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effettua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il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presidio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territoriale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6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ALLARME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sistema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mette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in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atto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TUTTI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gli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interventi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locali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di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contenimento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delle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situazioni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di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pericolo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ES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: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intensifica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il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presidio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territoriale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predispone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la.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chiusura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della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viabilità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rischio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mettono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In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sicurezza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le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aree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rischio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063AA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5" name="Immagine 25" descr="allarm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56" y="4865838"/>
            <a:ext cx="10652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Immagine 26" descr="preallarm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6" r="23122"/>
          <a:stretch>
            <a:fillRect/>
          </a:stretch>
        </p:blipFill>
        <p:spPr bwMode="auto">
          <a:xfrm>
            <a:off x="424656" y="3405493"/>
            <a:ext cx="760412" cy="133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Immagine 27" descr="attenzion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56" y="2079930"/>
            <a:ext cx="76041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po 18"/>
          <p:cNvGrpSpPr/>
          <p:nvPr/>
        </p:nvGrpSpPr>
        <p:grpSpPr>
          <a:xfrm>
            <a:off x="241300" y="997679"/>
            <a:ext cx="8623300" cy="523220"/>
            <a:chOff x="241300" y="1010379"/>
            <a:chExt cx="8623300" cy="523220"/>
          </a:xfrm>
        </p:grpSpPr>
        <p:cxnSp>
          <p:nvCxnSpPr>
            <p:cNvPr id="20" name="Connettore 1 19"/>
            <p:cNvCxnSpPr/>
            <p:nvPr/>
          </p:nvCxnSpPr>
          <p:spPr>
            <a:xfrm>
              <a:off x="812800" y="1485900"/>
              <a:ext cx="8051800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o 73"/>
            <p:cNvGrpSpPr/>
            <p:nvPr/>
          </p:nvGrpSpPr>
          <p:grpSpPr>
            <a:xfrm>
              <a:off x="241300" y="1010379"/>
              <a:ext cx="8603381" cy="523220"/>
              <a:chOff x="241300" y="1200879"/>
              <a:chExt cx="8603381" cy="523220"/>
            </a:xfrm>
          </p:grpSpPr>
          <p:sp>
            <p:nvSpPr>
              <p:cNvPr id="22" name="Ovale 21"/>
              <p:cNvSpPr/>
              <p:nvPr/>
            </p:nvSpPr>
            <p:spPr>
              <a:xfrm>
                <a:off x="241300" y="1244600"/>
                <a:ext cx="467591" cy="45720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dirty="0" smtClean="0">
                    <a:solidFill>
                      <a:schemeClr val="tx2">
                        <a:lumMod val="50000"/>
                      </a:schemeClr>
                    </a:solidFill>
                    <a:latin typeface="Britannic Bold" pitchFamily="34" charset="0"/>
                  </a:rPr>
                  <a:t>2</a:t>
                </a:r>
                <a:endParaRPr lang="it-IT" sz="2400" dirty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705722" y="1200879"/>
                <a:ext cx="81389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800" b="1" dirty="0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LA PIANIFICAZIONE </a:t>
                </a:r>
                <a:r>
                  <a:rPr lang="it-IT" sz="2800" b="1" dirty="0" err="1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D’EMERGENZA</a:t>
                </a:r>
                <a:r>
                  <a:rPr lang="it-IT" sz="2800" b="1" dirty="0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 – Le fasi operative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904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4" t="9549" r="2975" b="3365"/>
          <a:stretch>
            <a:fillRect/>
          </a:stretch>
        </p:blipFill>
        <p:spPr bwMode="auto">
          <a:xfrm>
            <a:off x="444500" y="1663700"/>
            <a:ext cx="82931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po 13"/>
          <p:cNvGrpSpPr/>
          <p:nvPr/>
        </p:nvGrpSpPr>
        <p:grpSpPr>
          <a:xfrm>
            <a:off x="241300" y="997679"/>
            <a:ext cx="8623300" cy="523220"/>
            <a:chOff x="241300" y="1010379"/>
            <a:chExt cx="8623300" cy="523220"/>
          </a:xfrm>
        </p:grpSpPr>
        <p:cxnSp>
          <p:nvCxnSpPr>
            <p:cNvPr id="15" name="Connettore 1 14"/>
            <p:cNvCxnSpPr/>
            <p:nvPr/>
          </p:nvCxnSpPr>
          <p:spPr>
            <a:xfrm>
              <a:off x="812800" y="1485900"/>
              <a:ext cx="8051800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po 73"/>
            <p:cNvGrpSpPr/>
            <p:nvPr/>
          </p:nvGrpSpPr>
          <p:grpSpPr>
            <a:xfrm>
              <a:off x="241300" y="1010379"/>
              <a:ext cx="8603381" cy="523220"/>
              <a:chOff x="241300" y="1200879"/>
              <a:chExt cx="8603381" cy="523220"/>
            </a:xfrm>
          </p:grpSpPr>
          <p:sp>
            <p:nvSpPr>
              <p:cNvPr id="17" name="Ovale 16"/>
              <p:cNvSpPr/>
              <p:nvPr/>
            </p:nvSpPr>
            <p:spPr>
              <a:xfrm>
                <a:off x="241300" y="1244600"/>
                <a:ext cx="467591" cy="45720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dirty="0" smtClean="0">
                    <a:solidFill>
                      <a:schemeClr val="tx2">
                        <a:lumMod val="50000"/>
                      </a:schemeClr>
                    </a:solidFill>
                    <a:latin typeface="Britannic Bold" pitchFamily="34" charset="0"/>
                  </a:rPr>
                  <a:t>2</a:t>
                </a:r>
                <a:endParaRPr lang="it-IT" sz="2400" dirty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705722" y="1200879"/>
                <a:ext cx="81389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800" b="1" dirty="0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LA PIANIFICAZIONE </a:t>
                </a:r>
                <a:r>
                  <a:rPr lang="it-IT" sz="2800" b="1" dirty="0" err="1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D’EMERGENZA</a:t>
                </a:r>
                <a:r>
                  <a:rPr lang="it-IT" sz="2800" b="1" dirty="0" smtClean="0">
                    <a:solidFill>
                      <a:schemeClr val="tx2"/>
                    </a:solidFill>
                    <a:latin typeface="Calibri" charset="0"/>
                  </a:rPr>
                  <a:t> – Le fasi operative</a:t>
                </a:r>
                <a:endParaRPr lang="it-IT" sz="2800" b="1" dirty="0" smtClean="0">
                  <a:solidFill>
                    <a:schemeClr val="tx2"/>
                  </a:solidFill>
                  <a:latin typeface="Calibri" charset="0"/>
                  <a:cs typeface="+mj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380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tangolo arrotondato 37"/>
          <p:cNvSpPr/>
          <p:nvPr/>
        </p:nvSpPr>
        <p:spPr>
          <a:xfrm>
            <a:off x="95250" y="2765425"/>
            <a:ext cx="7327900" cy="39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741612" y="3430588"/>
            <a:ext cx="1830387" cy="476944"/>
          </a:xfrm>
          <a:prstGeom prst="ellipse">
            <a:avLst/>
          </a:prstGeom>
          <a:solidFill>
            <a:srgbClr val="1385FF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ATTENZIONE</a:t>
            </a:r>
          </a:p>
        </p:txBody>
      </p:sp>
      <p:sp>
        <p:nvSpPr>
          <p:cNvPr id="7" name="Oval 6"/>
          <p:cNvSpPr/>
          <p:nvPr/>
        </p:nvSpPr>
        <p:spPr>
          <a:xfrm>
            <a:off x="3995936" y="3973512"/>
            <a:ext cx="2097633" cy="416991"/>
          </a:xfrm>
          <a:prstGeom prst="ellipse">
            <a:avLst/>
          </a:prstGeom>
          <a:solidFill>
            <a:srgbClr val="983DBD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PRE-ALLARME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684213" y="1785653"/>
            <a:ext cx="4881562" cy="829359"/>
          </a:xfrm>
          <a:prstGeom prst="roundRect">
            <a:avLst/>
          </a:prstGeom>
          <a:solidFill>
            <a:srgbClr val="FAF2B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957263" y="2032000"/>
            <a:ext cx="1150937" cy="504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ysClr val="windowText" lastClr="000000"/>
                </a:solidFill>
              </a:rPr>
              <a:t>CODICE GIALLO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2479674" y="2032000"/>
            <a:ext cx="1372245" cy="50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ysClr val="windowText" lastClr="000000"/>
                </a:solidFill>
              </a:rPr>
              <a:t>CODICE ARANCIONE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4087813" y="2032000"/>
            <a:ext cx="1152525" cy="504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bg1"/>
                </a:solidFill>
              </a:rPr>
              <a:t>CODICE ROSSO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862138" y="1751013"/>
            <a:ext cx="30003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Previsione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- Allerta regionale</a:t>
            </a:r>
          </a:p>
        </p:txBody>
      </p:sp>
      <p:sp>
        <p:nvSpPr>
          <p:cNvPr id="37" name="Rettangolo arrotondato 36"/>
          <p:cNvSpPr/>
          <p:nvPr/>
        </p:nvSpPr>
        <p:spPr>
          <a:xfrm>
            <a:off x="257175" y="3062288"/>
            <a:ext cx="1604963" cy="23010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283099" y="3059379"/>
            <a:ext cx="400110" cy="2304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Monitoraggio strumentale</a:t>
            </a:r>
            <a:endParaRPr lang="it-IT" sz="1400" b="1" dirty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698500" y="3405188"/>
            <a:ext cx="936625" cy="431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ysClr val="windowText" lastClr="000000"/>
                </a:solidFill>
              </a:rPr>
              <a:t>SOGLIA 1</a:t>
            </a:r>
            <a:endParaRPr lang="it-IT" sz="14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698500" y="3963988"/>
            <a:ext cx="936625" cy="431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ysClr val="windowText" lastClr="000000"/>
                </a:solidFill>
              </a:rPr>
              <a:t>SOGLIA </a:t>
            </a:r>
            <a:r>
              <a:rPr lang="it-IT" sz="1400" b="1" dirty="0" smtClean="0">
                <a:solidFill>
                  <a:sysClr val="windowText" lastClr="000000"/>
                </a:solidFill>
              </a:rPr>
              <a:t>2</a:t>
            </a:r>
            <a:endParaRPr lang="it-IT" sz="14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698500" y="4586288"/>
            <a:ext cx="936625" cy="43180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bg1"/>
                </a:solidFill>
              </a:rPr>
              <a:t>SOGLIA 3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cxnSp>
        <p:nvCxnSpPr>
          <p:cNvPr id="41" name="Connettore 4 40"/>
          <p:cNvCxnSpPr>
            <a:stCxn id="15" idx="2"/>
            <a:endCxn id="6" idx="0"/>
          </p:cNvCxnSpPr>
          <p:nvPr/>
        </p:nvCxnSpPr>
        <p:spPr>
          <a:xfrm rot="16200000" flipH="1">
            <a:off x="2147475" y="1921257"/>
            <a:ext cx="894588" cy="212407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4 44"/>
          <p:cNvCxnSpPr/>
          <p:nvPr/>
        </p:nvCxnSpPr>
        <p:spPr>
          <a:xfrm rot="16200000" flipH="1">
            <a:off x="3417094" y="2320453"/>
            <a:ext cx="1376362" cy="187895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4 46"/>
          <p:cNvCxnSpPr>
            <a:endCxn id="32" idx="3"/>
          </p:cNvCxnSpPr>
          <p:nvPr/>
        </p:nvCxnSpPr>
        <p:spPr>
          <a:xfrm rot="10800000">
            <a:off x="1635125" y="3621088"/>
            <a:ext cx="1106488" cy="0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4 48"/>
          <p:cNvCxnSpPr>
            <a:stCxn id="17" idx="2"/>
            <a:endCxn id="7" idx="0"/>
          </p:cNvCxnSpPr>
          <p:nvPr/>
        </p:nvCxnSpPr>
        <p:spPr>
          <a:xfrm rot="16200000" flipH="1">
            <a:off x="4135658" y="3064417"/>
            <a:ext cx="1437512" cy="38067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4 50"/>
          <p:cNvCxnSpPr>
            <a:stCxn id="7" idx="2"/>
            <a:endCxn id="33" idx="3"/>
          </p:cNvCxnSpPr>
          <p:nvPr/>
        </p:nvCxnSpPr>
        <p:spPr>
          <a:xfrm rot="10800000">
            <a:off x="1635126" y="4179888"/>
            <a:ext cx="2360811" cy="2120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4 52"/>
          <p:cNvCxnSpPr>
            <a:stCxn id="34" idx="3"/>
          </p:cNvCxnSpPr>
          <p:nvPr/>
        </p:nvCxnSpPr>
        <p:spPr>
          <a:xfrm>
            <a:off x="1635125" y="4802188"/>
            <a:ext cx="3979863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ttangolo arrotondato 75"/>
          <p:cNvSpPr/>
          <p:nvPr/>
        </p:nvSpPr>
        <p:spPr>
          <a:xfrm>
            <a:off x="2200275" y="5600700"/>
            <a:ext cx="3867150" cy="9747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2" name="Rettangolo arrotondato 61"/>
          <p:cNvSpPr/>
          <p:nvPr/>
        </p:nvSpPr>
        <p:spPr>
          <a:xfrm>
            <a:off x="2298700" y="5697538"/>
            <a:ext cx="1152525" cy="5397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ysClr val="windowText" lastClr="000000"/>
                </a:solidFill>
              </a:rPr>
              <a:t>RISCHIO BASSO</a:t>
            </a:r>
          </a:p>
        </p:txBody>
      </p:sp>
      <p:sp>
        <p:nvSpPr>
          <p:cNvPr id="63" name="Rettangolo arrotondato 62"/>
          <p:cNvSpPr/>
          <p:nvPr/>
        </p:nvSpPr>
        <p:spPr>
          <a:xfrm>
            <a:off x="3559175" y="5697538"/>
            <a:ext cx="1150938" cy="53975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ysClr val="windowText" lastClr="000000"/>
                </a:solidFill>
              </a:rPr>
              <a:t>RISCHIO MEDIO</a:t>
            </a:r>
          </a:p>
        </p:txBody>
      </p:sp>
      <p:sp>
        <p:nvSpPr>
          <p:cNvPr id="64" name="Rettangolo arrotondato 63"/>
          <p:cNvSpPr/>
          <p:nvPr/>
        </p:nvSpPr>
        <p:spPr>
          <a:xfrm>
            <a:off x="4805363" y="5697538"/>
            <a:ext cx="1152525" cy="53975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</a:rPr>
              <a:t>RISCHIO ALTO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2536825" y="6269038"/>
            <a:ext cx="3421063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Presidio territoriale idrogeologico</a:t>
            </a:r>
          </a:p>
        </p:txBody>
      </p:sp>
      <p:pic>
        <p:nvPicPr>
          <p:cNvPr id="14363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697538"/>
            <a:ext cx="14493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64" name="Connettore 1 66"/>
          <p:cNvCxnSpPr>
            <a:cxnSpLocks noChangeShapeType="1"/>
          </p:cNvCxnSpPr>
          <p:nvPr/>
        </p:nvCxnSpPr>
        <p:spPr bwMode="auto">
          <a:xfrm flipH="1">
            <a:off x="5878513" y="6337300"/>
            <a:ext cx="1666875" cy="0"/>
          </a:xfrm>
          <a:prstGeom prst="line">
            <a:avLst/>
          </a:prstGeom>
          <a:noFill/>
          <a:ln w="22225">
            <a:solidFill>
              <a:srgbClr val="FFB50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65" name="Connettore 1 67"/>
          <p:cNvCxnSpPr>
            <a:cxnSpLocks noChangeShapeType="1"/>
          </p:cNvCxnSpPr>
          <p:nvPr/>
        </p:nvCxnSpPr>
        <p:spPr bwMode="auto">
          <a:xfrm flipH="1">
            <a:off x="5886450" y="6237288"/>
            <a:ext cx="1658938" cy="317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Connettore 4 78"/>
          <p:cNvCxnSpPr>
            <a:stCxn id="62" idx="0"/>
            <a:endCxn id="6" idx="4"/>
          </p:cNvCxnSpPr>
          <p:nvPr/>
        </p:nvCxnSpPr>
        <p:spPr>
          <a:xfrm rot="5400000" flipH="1" flipV="1">
            <a:off x="2370881" y="4411614"/>
            <a:ext cx="1790006" cy="78184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4 80"/>
          <p:cNvCxnSpPr>
            <a:stCxn id="63" idx="0"/>
            <a:endCxn id="7" idx="4"/>
          </p:cNvCxnSpPr>
          <p:nvPr/>
        </p:nvCxnSpPr>
        <p:spPr>
          <a:xfrm rot="5400000" flipH="1" flipV="1">
            <a:off x="3936181" y="4588967"/>
            <a:ext cx="1307035" cy="9101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Forma 82"/>
          <p:cNvCxnSpPr>
            <a:stCxn id="64" idx="0"/>
            <a:endCxn id="8" idx="4"/>
          </p:cNvCxnSpPr>
          <p:nvPr/>
        </p:nvCxnSpPr>
        <p:spPr>
          <a:xfrm rot="5400000" flipH="1" flipV="1">
            <a:off x="5571195" y="4793595"/>
            <a:ext cx="714375" cy="109351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641974" y="4581128"/>
            <a:ext cx="1666329" cy="402035"/>
          </a:xfrm>
          <a:prstGeom prst="ellipse">
            <a:avLst/>
          </a:prstGeom>
          <a:solidFill>
            <a:srgbClr val="960078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ALLARME</a:t>
            </a:r>
          </a:p>
        </p:txBody>
      </p:sp>
      <p:sp>
        <p:nvSpPr>
          <p:cNvPr id="3" name="Rettangolo 2"/>
          <p:cNvSpPr/>
          <p:nvPr/>
        </p:nvSpPr>
        <p:spPr>
          <a:xfrm>
            <a:off x="8244408" y="3645024"/>
            <a:ext cx="553998" cy="3352418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it-IT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Livello COMUNALE</a:t>
            </a:r>
          </a:p>
        </p:txBody>
      </p:sp>
      <p:sp>
        <p:nvSpPr>
          <p:cNvPr id="52" name="Rettangolo arrotondato 51"/>
          <p:cNvSpPr/>
          <p:nvPr/>
        </p:nvSpPr>
        <p:spPr>
          <a:xfrm>
            <a:off x="5802313" y="1795463"/>
            <a:ext cx="1604962" cy="819549"/>
          </a:xfrm>
          <a:prstGeom prst="roundRect">
            <a:avLst/>
          </a:prstGeom>
          <a:solidFill>
            <a:srgbClr val="F9F0B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4" name="CasellaDiTesto 53"/>
          <p:cNvSpPr txBox="1"/>
          <p:nvPr/>
        </p:nvSpPr>
        <p:spPr>
          <a:xfrm>
            <a:off x="5802313" y="1795463"/>
            <a:ext cx="1620837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Monitoraggio</a:t>
            </a:r>
          </a:p>
          <a:p>
            <a:pPr algn="ctr"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regionale/</a:t>
            </a:r>
          </a:p>
          <a:p>
            <a:pPr algn="ctr"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presidio idraulico</a:t>
            </a:r>
          </a:p>
        </p:txBody>
      </p:sp>
      <p:sp>
        <p:nvSpPr>
          <p:cNvPr id="86" name="Parentesi graffa chiusa 85"/>
          <p:cNvSpPr/>
          <p:nvPr/>
        </p:nvSpPr>
        <p:spPr>
          <a:xfrm>
            <a:off x="7553325" y="2863851"/>
            <a:ext cx="636588" cy="38775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0" name="Parentesi graffa chiusa 89"/>
          <p:cNvSpPr/>
          <p:nvPr/>
        </p:nvSpPr>
        <p:spPr>
          <a:xfrm>
            <a:off x="7545388" y="1685925"/>
            <a:ext cx="636587" cy="10795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Freccia destra rientrata 1"/>
          <p:cNvSpPr/>
          <p:nvPr/>
        </p:nvSpPr>
        <p:spPr>
          <a:xfrm rot="6836848">
            <a:off x="5921805" y="2730911"/>
            <a:ext cx="942646" cy="503237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1816" y="5068292"/>
            <a:ext cx="919904" cy="1584176"/>
          </a:xfrm>
          <a:prstGeom prst="rect">
            <a:avLst/>
          </a:prstGeom>
        </p:spPr>
      </p:pic>
      <p:grpSp>
        <p:nvGrpSpPr>
          <p:cNvPr id="66" name="Gruppo 65"/>
          <p:cNvGrpSpPr/>
          <p:nvPr/>
        </p:nvGrpSpPr>
        <p:grpSpPr>
          <a:xfrm>
            <a:off x="241300" y="997679"/>
            <a:ext cx="8623300" cy="523220"/>
            <a:chOff x="241300" y="1010379"/>
            <a:chExt cx="8623300" cy="523220"/>
          </a:xfrm>
        </p:grpSpPr>
        <p:cxnSp>
          <p:nvCxnSpPr>
            <p:cNvPr id="67" name="Connettore 1 66"/>
            <p:cNvCxnSpPr/>
            <p:nvPr/>
          </p:nvCxnSpPr>
          <p:spPr>
            <a:xfrm>
              <a:off x="812800" y="1485900"/>
              <a:ext cx="8051800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uppo 73"/>
            <p:cNvGrpSpPr/>
            <p:nvPr/>
          </p:nvGrpSpPr>
          <p:grpSpPr>
            <a:xfrm>
              <a:off x="241300" y="1010379"/>
              <a:ext cx="5824864" cy="523220"/>
              <a:chOff x="241300" y="1200879"/>
              <a:chExt cx="5824864" cy="523220"/>
            </a:xfrm>
          </p:grpSpPr>
          <p:sp>
            <p:nvSpPr>
              <p:cNvPr id="69" name="Ovale 68"/>
              <p:cNvSpPr/>
              <p:nvPr/>
            </p:nvSpPr>
            <p:spPr>
              <a:xfrm>
                <a:off x="241300" y="1244600"/>
                <a:ext cx="467591" cy="45720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dirty="0" smtClean="0">
                    <a:solidFill>
                      <a:schemeClr val="tx2">
                        <a:lumMod val="50000"/>
                      </a:schemeClr>
                    </a:solidFill>
                    <a:latin typeface="Britannic Bold" pitchFamily="34" charset="0"/>
                  </a:rPr>
                  <a:t>2</a:t>
                </a:r>
                <a:endParaRPr lang="it-IT" sz="2400" dirty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70" name="Rettangolo 69"/>
              <p:cNvSpPr/>
              <p:nvPr/>
            </p:nvSpPr>
            <p:spPr>
              <a:xfrm>
                <a:off x="705722" y="1200879"/>
                <a:ext cx="53604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800" b="1" dirty="0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LA PIANIFICAZIONE </a:t>
                </a:r>
                <a:r>
                  <a:rPr lang="it-IT" sz="2800" b="1" dirty="0" err="1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D’EMERGENZA</a:t>
                </a:r>
                <a:endParaRPr lang="it-IT" sz="2800" b="1" dirty="0" smtClean="0">
                  <a:solidFill>
                    <a:schemeClr val="tx2"/>
                  </a:solidFill>
                  <a:latin typeface="Calibri" charset="0"/>
                  <a:cs typeface="+mj-cs"/>
                </a:endParaRPr>
              </a:p>
            </p:txBody>
          </p:sp>
        </p:grpSp>
      </p:grpSp>
      <p:sp>
        <p:nvSpPr>
          <p:cNvPr id="93" name="Rettangolo 92"/>
          <p:cNvSpPr/>
          <p:nvPr/>
        </p:nvSpPr>
        <p:spPr>
          <a:xfrm>
            <a:off x="8231708" y="383456"/>
            <a:ext cx="553998" cy="3352418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it-IT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E98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Livello REGIONALE</a:t>
            </a:r>
          </a:p>
        </p:txBody>
      </p:sp>
    </p:spTree>
    <p:extLst>
      <p:ext uri="{BB962C8B-B14F-4D97-AF65-F5344CB8AC3E}">
        <p14:creationId xmlns:p14="http://schemas.microsoft.com/office/powerpoint/2010/main" xmlns="" val="23631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09178-F1AF-584E-9EC7-4AB21CCA0C4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795338" y="1734606"/>
            <a:ext cx="7273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PERICOLOSITÀ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ESPOSTI</a:t>
            </a:r>
            <a:endParaRPr lang="en-US" sz="1800" dirty="0"/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/>
              <a:t>VULNERABILITÀ</a:t>
            </a:r>
            <a:endParaRPr lang="en-US" sz="1800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46400"/>
            <a:ext cx="359727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851150" y="4616450"/>
            <a:ext cx="209550" cy="215900"/>
          </a:xfrm>
          <a:custGeom>
            <a:avLst/>
            <a:gdLst>
              <a:gd name="connsiteX0" fmla="*/ 0 w 209550"/>
              <a:gd name="connsiteY0" fmla="*/ 127198 h 216098"/>
              <a:gd name="connsiteX1" fmla="*/ 0 w 209550"/>
              <a:gd name="connsiteY1" fmla="*/ 127198 h 216098"/>
              <a:gd name="connsiteX2" fmla="*/ 31750 w 209550"/>
              <a:gd name="connsiteY2" fmla="*/ 82748 h 216098"/>
              <a:gd name="connsiteX3" fmla="*/ 44450 w 209550"/>
              <a:gd name="connsiteY3" fmla="*/ 38298 h 216098"/>
              <a:gd name="connsiteX4" fmla="*/ 63500 w 209550"/>
              <a:gd name="connsiteY4" fmla="*/ 31948 h 216098"/>
              <a:gd name="connsiteX5" fmla="*/ 76200 w 209550"/>
              <a:gd name="connsiteY5" fmla="*/ 25598 h 216098"/>
              <a:gd name="connsiteX6" fmla="*/ 209550 w 209550"/>
              <a:gd name="connsiteY6" fmla="*/ 114498 h 216098"/>
              <a:gd name="connsiteX7" fmla="*/ 133350 w 209550"/>
              <a:gd name="connsiteY7" fmla="*/ 216098 h 216098"/>
              <a:gd name="connsiteX8" fmla="*/ 0 w 209550"/>
              <a:gd name="connsiteY8" fmla="*/ 127198 h 21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50" h="216098">
                <a:moveTo>
                  <a:pt x="0" y="127198"/>
                </a:moveTo>
                <a:lnTo>
                  <a:pt x="0" y="127198"/>
                </a:lnTo>
                <a:cubicBezTo>
                  <a:pt x="10583" y="112381"/>
                  <a:pt x="23031" y="98733"/>
                  <a:pt x="31750" y="82748"/>
                </a:cubicBezTo>
                <a:cubicBezTo>
                  <a:pt x="31948" y="82385"/>
                  <a:pt x="41304" y="41444"/>
                  <a:pt x="44450" y="38298"/>
                </a:cubicBezTo>
                <a:cubicBezTo>
                  <a:pt x="49183" y="33565"/>
                  <a:pt x="57150" y="34065"/>
                  <a:pt x="63500" y="31948"/>
                </a:cubicBezTo>
                <a:cubicBezTo>
                  <a:pt x="79344" y="-7663"/>
                  <a:pt x="76200" y="-11201"/>
                  <a:pt x="76200" y="25598"/>
                </a:cubicBezTo>
                <a:lnTo>
                  <a:pt x="209550" y="114498"/>
                </a:lnTo>
                <a:lnTo>
                  <a:pt x="133350" y="216098"/>
                </a:lnTo>
                <a:lnTo>
                  <a:pt x="0" y="12719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67125"/>
            <a:ext cx="1584325" cy="152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463" y="3667125"/>
            <a:ext cx="8413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6" idx="6"/>
            <a:endCxn id="33798" idx="1"/>
          </p:cNvCxnSpPr>
          <p:nvPr/>
        </p:nvCxnSpPr>
        <p:spPr>
          <a:xfrm flipV="1">
            <a:off x="3060700" y="4430713"/>
            <a:ext cx="2159000" cy="30003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/>
          <p:cNvGrpSpPr/>
          <p:nvPr/>
        </p:nvGrpSpPr>
        <p:grpSpPr>
          <a:xfrm>
            <a:off x="241300" y="997679"/>
            <a:ext cx="8623300" cy="523220"/>
            <a:chOff x="241300" y="1010379"/>
            <a:chExt cx="8623300" cy="523220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812800" y="1473200"/>
              <a:ext cx="8051800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o 73"/>
            <p:cNvGrpSpPr/>
            <p:nvPr/>
          </p:nvGrpSpPr>
          <p:grpSpPr>
            <a:xfrm>
              <a:off x="241300" y="1010379"/>
              <a:ext cx="8623300" cy="523220"/>
              <a:chOff x="241300" y="1200879"/>
              <a:chExt cx="8623300" cy="523220"/>
            </a:xfrm>
          </p:grpSpPr>
          <p:sp>
            <p:nvSpPr>
              <p:cNvPr id="14" name="Ovale 13"/>
              <p:cNvSpPr/>
              <p:nvPr/>
            </p:nvSpPr>
            <p:spPr>
              <a:xfrm>
                <a:off x="241300" y="1244600"/>
                <a:ext cx="467591" cy="45720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dirty="0" smtClean="0">
                    <a:solidFill>
                      <a:schemeClr val="tx2">
                        <a:lumMod val="50000"/>
                      </a:schemeClr>
                    </a:solidFill>
                    <a:latin typeface="Britannic Bold" pitchFamily="34" charset="0"/>
                  </a:rPr>
                  <a:t>2</a:t>
                </a:r>
                <a:endParaRPr lang="it-IT" sz="2400" dirty="0">
                  <a:solidFill>
                    <a:schemeClr val="tx2">
                      <a:lumMod val="50000"/>
                    </a:schemeClr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705722" y="1200879"/>
                <a:ext cx="81588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800" b="1" dirty="0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LA PIANIFICAZIONE </a:t>
                </a:r>
                <a:r>
                  <a:rPr lang="it-IT" sz="2800" b="1" dirty="0" err="1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D’EMERGENZA</a:t>
                </a:r>
                <a:r>
                  <a:rPr lang="it-IT" sz="2800" b="1" dirty="0" smtClean="0">
                    <a:solidFill>
                      <a:schemeClr val="tx2"/>
                    </a:solidFill>
                    <a:latin typeface="Calibri" charset="0"/>
                    <a:cs typeface="+mj-cs"/>
                  </a:rPr>
                  <a:t> – Scenari di rischio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8125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7|42.6|49.4"/>
</p:tagLst>
</file>

<file path=ppt/theme/theme1.xml><?xml version="1.0" encoding="utf-8"?>
<a:theme xmlns:a="http://schemas.openxmlformats.org/drawingml/2006/main" name="CIM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</TotalTime>
  <Words>1750</Words>
  <Application>Microsoft Office PowerPoint</Application>
  <PresentationFormat>Presentazione su schermo (4:3)</PresentationFormat>
  <Paragraphs>387</Paragraphs>
  <Slides>32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CIMA_template</vt:lpstr>
      <vt:lpstr>Il percorso partecipato di revisione del piano di emergenza comunale: il caso del Comune di Arenzano</vt:lpstr>
      <vt:lpstr>Diapositiva 2</vt:lpstr>
      <vt:lpstr>PERCHÉ È NECESSARIO REVISIONARE IL PIANO DI EMERGENZA?</vt:lpstr>
      <vt:lpstr>La Protezione Civile in pillole </vt:lpstr>
      <vt:lpstr>Diapositiva 5</vt:lpstr>
      <vt:lpstr>Diapositiva 6</vt:lpstr>
      <vt:lpstr>Diapositiva 7</vt:lpstr>
      <vt:lpstr>Diapositiva 8</vt:lpstr>
      <vt:lpstr>Diapositiva 9</vt:lpstr>
      <vt:lpstr>PERCHÉ COINVOLGERE LA POPOLAZIONE?</vt:lpstr>
      <vt:lpstr>PERCHÉ COINVOLGERE LA POPOLAZIONE?</vt:lpstr>
      <vt:lpstr>PERCHÉ COINVOLGERE LA POPOLAZIONE?</vt:lpstr>
      <vt:lpstr>IL CONTESTO DEL PERCORSO PARTECIPATO DI REVISIONE del piano – Il piano di Quiliano</vt:lpstr>
      <vt:lpstr>IL CONTESTO DEL PERCORSO PARTECIPATO DI REVISIONE del piano – Il piano di Quiliano</vt:lpstr>
      <vt:lpstr>IL CONTESTO DEL PERCORSO PARTECIPATO DI REVISIONE del piano – Il piano di Quiliano</vt:lpstr>
      <vt:lpstr>IL CONTESTO DEL PERCORSO PARTECIPATO DI REVISIONE - Il piano di Quiliano</vt:lpstr>
      <vt:lpstr>IL CONTESTO DEL PERCORSO PARTECIPATO DI REVISIONE – Corso di formazione Pian dei Corsi</vt:lpstr>
      <vt:lpstr>Esercitazione congiunta  tra 3 Comuni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VERSO UN MODELLO NAZIONALE</vt:lpstr>
      <vt:lpstr>VERSO UN MODELLO NAZIONALE</vt:lpstr>
      <vt:lpstr>VERSO UN MODELLO NAZIONALE</vt:lpstr>
      <vt:lpstr>VERSO UN MODELLO NAZIONALE</vt:lpstr>
      <vt:lpstr>#italiasicura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Fondazione</cp:lastModifiedBy>
  <cp:revision>285</cp:revision>
  <cp:lastPrinted>2016-09-08T08:05:44Z</cp:lastPrinted>
  <dcterms:created xsi:type="dcterms:W3CDTF">2015-06-22T08:12:40Z</dcterms:created>
  <dcterms:modified xsi:type="dcterms:W3CDTF">2016-11-18T07:16:53Z</dcterms:modified>
</cp:coreProperties>
</file>